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70" r:id="rId6"/>
    <p:sldId id="260" r:id="rId7"/>
    <p:sldId id="261" r:id="rId8"/>
    <p:sldId id="262" r:id="rId9"/>
    <p:sldId id="263" r:id="rId10"/>
    <p:sldId id="264" r:id="rId11"/>
    <p:sldId id="265" r:id="rId12"/>
    <p:sldId id="266" r:id="rId13"/>
    <p:sldId id="267" r:id="rId14"/>
    <p:sldId id="271" r:id="rId15"/>
    <p:sldId id="268" r:id="rId16"/>
    <p:sldId id="269" r:id="rId17"/>
    <p:sldId id="272" r:id="rId18"/>
    <p:sldId id="273" r:id="rId19"/>
    <p:sldId id="274" r:id="rId20"/>
    <p:sldId id="275" r:id="rId21"/>
    <p:sldId id="276" r:id="rId22"/>
    <p:sldId id="279" r:id="rId23"/>
    <p:sldId id="281" r:id="rId24"/>
    <p:sldId id="280" r:id="rId25"/>
    <p:sldId id="277" r:id="rId26"/>
    <p:sldId id="278" r:id="rId27"/>
    <p:sldId id="282" r:id="rId28"/>
    <p:sldId id="283" r:id="rId29"/>
    <p:sldId id="284" r:id="rId30"/>
    <p:sldId id="285" r:id="rId31"/>
    <p:sldId id="286" r:id="rId32"/>
    <p:sldId id="287" r:id="rId33"/>
    <p:sldId id="288" r:id="rId34"/>
    <p:sldId id="289" r:id="rId35"/>
    <p:sldId id="290" r:id="rId36"/>
    <p:sldId id="291" r:id="rId37"/>
    <p:sldId id="292" r:id="rId38"/>
    <p:sldId id="293" r:id="rId39"/>
    <p:sldId id="294" r:id="rId40"/>
    <p:sldId id="295" r:id="rId41"/>
    <p:sldId id="296" r:id="rId4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1"/>
    <p:restoredTop sz="94694"/>
  </p:normalViewPr>
  <p:slideViewPr>
    <p:cSldViewPr snapToGrid="0" snapToObjects="1">
      <p:cViewPr varScale="1">
        <p:scale>
          <a:sx n="104" d="100"/>
          <a:sy n="104" d="100"/>
        </p:scale>
        <p:origin x="232" y="5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0E0DA-8919-FE4E-9B99-4FEC0C627B7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42C24F4-F94E-0642-87CB-075057036AE5}"/>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6CEF9B0A-5E4C-8541-AFAF-2ABA967A6552}"/>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5" name="Footer Placeholder 4">
            <a:extLst>
              <a:ext uri="{FF2B5EF4-FFF2-40B4-BE49-F238E27FC236}">
                <a16:creationId xmlns:a16="http://schemas.microsoft.com/office/drawing/2014/main" id="{BFF25CAB-A58A-4144-A829-83B72C7BE8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824B8A-8320-D945-BB44-F92E57A66DCF}"/>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772079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618E417-9ECB-7F43-910E-A65EF7AC4A45}"/>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A438491E-B37B-5F47-A5DB-3DD0E124BE7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F509436-98E8-CA4C-9B8A-00EBAEA98B22}"/>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5" name="Footer Placeholder 4">
            <a:extLst>
              <a:ext uri="{FF2B5EF4-FFF2-40B4-BE49-F238E27FC236}">
                <a16:creationId xmlns:a16="http://schemas.microsoft.com/office/drawing/2014/main" id="{6C6DE697-396B-764A-BB5A-933C64985EE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F2AED82-B007-EF4F-AB6D-229CDB928111}"/>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34570363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D68B485-D57B-8E4C-B472-D151C1DC26C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F8022D1-A94B-5A44-A958-2C34E827692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83C3143-D266-5D4D-8581-B54BD26CCAC4}"/>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5" name="Footer Placeholder 4">
            <a:extLst>
              <a:ext uri="{FF2B5EF4-FFF2-40B4-BE49-F238E27FC236}">
                <a16:creationId xmlns:a16="http://schemas.microsoft.com/office/drawing/2014/main" id="{99FCD2B1-2E87-4549-AD79-95A98857269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CA644ED-4EE3-3449-A4E9-161D5ED4271B}"/>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16395751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E58515-40B6-0A4F-B5D6-5C7EAD14E12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EE8D204-2004-A640-AC5E-04C74C8BF99D}"/>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DB07D27-A7A6-5145-B6D9-5FC07461F018}"/>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5" name="Footer Placeholder 4">
            <a:extLst>
              <a:ext uri="{FF2B5EF4-FFF2-40B4-BE49-F238E27FC236}">
                <a16:creationId xmlns:a16="http://schemas.microsoft.com/office/drawing/2014/main" id="{C9895447-21A4-7F41-8A79-AF89D2F080F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6DBF7BE-3B9E-BF4D-B38B-9F746CC1A8EB}"/>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1970646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F8008C-F0ED-5D4A-8ACA-5CAF899FADB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E2BFC54-CA28-E242-8223-75D9D2225A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7F290B1-BE45-9F4D-A311-AEA318B5728C}"/>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5" name="Footer Placeholder 4">
            <a:extLst>
              <a:ext uri="{FF2B5EF4-FFF2-40B4-BE49-F238E27FC236}">
                <a16:creationId xmlns:a16="http://schemas.microsoft.com/office/drawing/2014/main" id="{48B88168-1776-8F45-A7E7-73E7366BFCE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4E3869-6677-BB42-A9DD-853394F35813}"/>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10054051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C7BE45-434B-2E43-BABF-F2C335524B8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C866042-724B-BC4D-B229-3148F189B3B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1EC7137-E8C1-E149-BF3F-434CB215FA8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502A38B6-86B0-D547-9E3E-60C13429C2FA}"/>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6" name="Footer Placeholder 5">
            <a:extLst>
              <a:ext uri="{FF2B5EF4-FFF2-40B4-BE49-F238E27FC236}">
                <a16:creationId xmlns:a16="http://schemas.microsoft.com/office/drawing/2014/main" id="{AB61E2EC-0B8B-5249-9C88-7B71BB3167F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88B0E61-49BE-AA47-A1DB-666E5D07FB8A}"/>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4467079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56625F-F76A-8249-A48C-FFCE210590F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FB912C0-BADF-7145-8987-8FCA2C28A50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2278AF2-FC61-164E-B359-D92AD122F5A6}"/>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9FAE6E-8768-8E49-8D09-6E2EE433C31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E7EB3D5-008E-CB40-8CDE-A1D04DD3D70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6A26058-EA19-5A4E-873B-5C9AF229E837}"/>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8" name="Footer Placeholder 7">
            <a:extLst>
              <a:ext uri="{FF2B5EF4-FFF2-40B4-BE49-F238E27FC236}">
                <a16:creationId xmlns:a16="http://schemas.microsoft.com/office/drawing/2014/main" id="{B0AACA36-258B-8741-8DF7-DBA23550C3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944C9AB-6CC6-9F4B-871B-54EA8698443B}"/>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293238093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733712-0EEF-F54D-A939-85E30B719E3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133CA24-6C29-C644-A81A-F9A261699A87}"/>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4" name="Footer Placeholder 3">
            <a:extLst>
              <a:ext uri="{FF2B5EF4-FFF2-40B4-BE49-F238E27FC236}">
                <a16:creationId xmlns:a16="http://schemas.microsoft.com/office/drawing/2014/main" id="{6A2C3416-CAC3-584A-A5FE-DE877A26A91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E827F01-13F7-724D-A321-5D32CC22BFD6}"/>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35294500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8006C2-8AFD-384D-8BE9-77A596157C61}"/>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3" name="Footer Placeholder 2">
            <a:extLst>
              <a:ext uri="{FF2B5EF4-FFF2-40B4-BE49-F238E27FC236}">
                <a16:creationId xmlns:a16="http://schemas.microsoft.com/office/drawing/2014/main" id="{F3FDDEE9-D795-C946-96BB-CC2F1C80DA3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BB0E262-42A0-8D4E-BEFC-1FF96F73B3E2}"/>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39524876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F28858-CECB-3A4B-A920-4E58AC8C8E8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5EF7D2F4-CFDC-E841-94EA-8DC3601A671A}"/>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4E2EA48-8A9B-1E43-A245-9FA0DE7840A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2DFF5D7-203A-B74E-A968-FD4D4C2F59F0}"/>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6" name="Footer Placeholder 5">
            <a:extLst>
              <a:ext uri="{FF2B5EF4-FFF2-40B4-BE49-F238E27FC236}">
                <a16:creationId xmlns:a16="http://schemas.microsoft.com/office/drawing/2014/main" id="{108B2EB0-8F30-A941-8830-A3E7CCF5460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EC0BA1F-6DFB-154F-9EB9-7A754C91E24A}"/>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25057359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C90C46-67DE-9243-9FD8-3C7ED3AC58D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1C99FC3-FD0A-A34B-B2DE-ECA56D8E1FB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050FCA7-C706-E64A-961D-44D91E08685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94732BA-E822-0C4A-AEE4-7BDEE4E7C95E}"/>
              </a:ext>
            </a:extLst>
          </p:cNvPr>
          <p:cNvSpPr>
            <a:spLocks noGrp="1"/>
          </p:cNvSpPr>
          <p:nvPr>
            <p:ph type="dt" sz="half" idx="10"/>
          </p:nvPr>
        </p:nvSpPr>
        <p:spPr/>
        <p:txBody>
          <a:bodyPr/>
          <a:lstStyle/>
          <a:p>
            <a:fld id="{11AC0E45-1E62-E646-A1A8-D7F42F91BE29}" type="datetimeFigureOut">
              <a:rPr lang="en-US" smtClean="0"/>
              <a:t>4/11/22</a:t>
            </a:fld>
            <a:endParaRPr lang="en-US"/>
          </a:p>
        </p:txBody>
      </p:sp>
      <p:sp>
        <p:nvSpPr>
          <p:cNvPr id="6" name="Footer Placeholder 5">
            <a:extLst>
              <a:ext uri="{FF2B5EF4-FFF2-40B4-BE49-F238E27FC236}">
                <a16:creationId xmlns:a16="http://schemas.microsoft.com/office/drawing/2014/main" id="{37E596A5-7512-724A-A49F-163352FB6BA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3CAE2142-39C8-6B4A-BF04-EDA82631E00E}"/>
              </a:ext>
            </a:extLst>
          </p:cNvPr>
          <p:cNvSpPr>
            <a:spLocks noGrp="1"/>
          </p:cNvSpPr>
          <p:nvPr>
            <p:ph type="sldNum" sz="quarter" idx="12"/>
          </p:nvPr>
        </p:nvSpPr>
        <p:spPr/>
        <p:txBody>
          <a:bodyPr/>
          <a:lstStyle/>
          <a:p>
            <a:fld id="{52FB5FD3-DAF4-4C49-B122-4B861D0BF61C}" type="slidenum">
              <a:rPr lang="en-US" smtClean="0"/>
              <a:t>‹#›</a:t>
            </a:fld>
            <a:endParaRPr lang="en-US"/>
          </a:p>
        </p:txBody>
      </p:sp>
    </p:spTree>
    <p:extLst>
      <p:ext uri="{BB962C8B-B14F-4D97-AF65-F5344CB8AC3E}">
        <p14:creationId xmlns:p14="http://schemas.microsoft.com/office/powerpoint/2010/main" val="21179950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B0045E3-2746-0945-9A5D-FBE1857E97B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32AD0AF6-9BA4-3E42-B89C-3CD182C14B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63FD12A-F2AB-B34C-A3C4-18D7ED0B1D91}"/>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1AC0E45-1E62-E646-A1A8-D7F42F91BE29}" type="datetimeFigureOut">
              <a:rPr lang="en-US" smtClean="0"/>
              <a:t>4/11/22</a:t>
            </a:fld>
            <a:endParaRPr lang="en-US"/>
          </a:p>
        </p:txBody>
      </p:sp>
      <p:sp>
        <p:nvSpPr>
          <p:cNvPr id="5" name="Footer Placeholder 4">
            <a:extLst>
              <a:ext uri="{FF2B5EF4-FFF2-40B4-BE49-F238E27FC236}">
                <a16:creationId xmlns:a16="http://schemas.microsoft.com/office/drawing/2014/main" id="{1611744D-F032-2D4E-86BB-B58BFF70054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89BB6DE-DAA7-5442-BCC7-78434EADB19E}"/>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FB5FD3-DAF4-4C49-B122-4B861D0BF61C}" type="slidenum">
              <a:rPr lang="en-US" smtClean="0"/>
              <a:t>‹#›</a:t>
            </a:fld>
            <a:endParaRPr lang="en-US"/>
          </a:p>
        </p:txBody>
      </p:sp>
    </p:spTree>
    <p:extLst>
      <p:ext uri="{BB962C8B-B14F-4D97-AF65-F5344CB8AC3E}">
        <p14:creationId xmlns:p14="http://schemas.microsoft.com/office/powerpoint/2010/main" val="149337772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hyperlink" Target="https://github.com/Seeed-Studio/Seeed_Arduino_Linechart"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hyperlink" Target="https://files.seeedstudio.com/wiki/Wio-Terminal/res/RawImage.h"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www.tensorflow.org/lite/convert"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png"/><Relationship Id="rId1" Type="http://schemas.openxmlformats.org/officeDocument/2006/relationships/slideLayout" Target="../slideLayouts/slideLayout2.xml"/><Relationship Id="rId4" Type="http://schemas.openxmlformats.org/officeDocument/2006/relationships/image" Target="../media/image24.png"/></Relationships>
</file>

<file path=ppt/slides/_rels/slide3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hyperlink" Target="https://www.arduino.cc/en/software" TargetMode="External"/><Relationship Id="rId2" Type="http://schemas.openxmlformats.org/officeDocument/2006/relationships/hyperlink" Target="https://wiki.seeedstudio.com/Wio-Terminal-TinyML-Kit-Course/" TargetMode="External"/><Relationship Id="rId1" Type="http://schemas.openxmlformats.org/officeDocument/2006/relationships/slideLayout" Target="../slideLayouts/slideLayout2.xml"/><Relationship Id="rId6" Type="http://schemas.openxmlformats.org/officeDocument/2006/relationships/hyperlink" Target="http://www.tensorflow.org/lite/convert" TargetMode="External"/><Relationship Id="rId5" Type="http://schemas.openxmlformats.org/officeDocument/2006/relationships/hyperlink" Target="https://www.tensorflow.org/lite/microcontrollers" TargetMode="External"/><Relationship Id="rId4" Type="http://schemas.openxmlformats.org/officeDocument/2006/relationships/hyperlink" Target="http://www.tensorflow.org/lite/microcontrollers/get_started_low_leve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s://wiki.seeedstudio.com/Wio-Terminal-Getting-Started/"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files.seeedstudio.com/arduino/package_seeeduino_boards_index.json" TargetMode="External"/><Relationship Id="rId2" Type="http://schemas.openxmlformats.org/officeDocument/2006/relationships/hyperlink" Target="https://www.arduino.cc/en/software"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1" name="Rectangle 70">
            <a:extLst>
              <a:ext uri="{FF2B5EF4-FFF2-40B4-BE49-F238E27FC236}">
                <a16:creationId xmlns:a16="http://schemas.microsoft.com/office/drawing/2014/main" id="{ACBE1851-2230-47A9-B000-CE9046EA61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5468548" cy="6858000"/>
          </a:xfrm>
          <a:prstGeom prst="rect">
            <a:avLst/>
          </a:prstGeom>
          <a:solidFill>
            <a:srgbClr val="9C89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80ECD7-2FFF-F349-B66B-E2BEFBA55711}"/>
              </a:ext>
            </a:extLst>
          </p:cNvPr>
          <p:cNvSpPr>
            <a:spLocks noGrp="1"/>
          </p:cNvSpPr>
          <p:nvPr>
            <p:ph type="ctrTitle"/>
          </p:nvPr>
        </p:nvSpPr>
        <p:spPr>
          <a:xfrm>
            <a:off x="634276" y="803705"/>
            <a:ext cx="4208656" cy="3034857"/>
          </a:xfrm>
        </p:spPr>
        <p:txBody>
          <a:bodyPr anchor="b">
            <a:normAutofit/>
          </a:bodyPr>
          <a:lstStyle/>
          <a:p>
            <a:pPr algn="r"/>
            <a:r>
              <a:rPr lang="en-US" sz="4200" b="1">
                <a:solidFill>
                  <a:srgbClr val="FFFFFF"/>
                </a:solidFill>
              </a:rPr>
              <a:t>Mouse fatigue detection training a Neural Network for Arduino in TensorFlow</a:t>
            </a:r>
            <a:endParaRPr lang="en-US" sz="4200">
              <a:solidFill>
                <a:srgbClr val="FFFFFF"/>
              </a:solidFill>
            </a:endParaRPr>
          </a:p>
        </p:txBody>
      </p:sp>
      <p:sp>
        <p:nvSpPr>
          <p:cNvPr id="3" name="Subtitle 2">
            <a:extLst>
              <a:ext uri="{FF2B5EF4-FFF2-40B4-BE49-F238E27FC236}">
                <a16:creationId xmlns:a16="http://schemas.microsoft.com/office/drawing/2014/main" id="{1D416F8A-0BAE-B748-B119-F33F1A9F042E}"/>
              </a:ext>
            </a:extLst>
          </p:cNvPr>
          <p:cNvSpPr>
            <a:spLocks noGrp="1"/>
          </p:cNvSpPr>
          <p:nvPr>
            <p:ph type="subTitle" idx="1"/>
          </p:nvPr>
        </p:nvSpPr>
        <p:spPr>
          <a:xfrm>
            <a:off x="638921" y="4013165"/>
            <a:ext cx="4204012" cy="2205732"/>
          </a:xfrm>
        </p:spPr>
        <p:txBody>
          <a:bodyPr anchor="t">
            <a:normAutofit/>
          </a:bodyPr>
          <a:lstStyle/>
          <a:p>
            <a:pPr algn="r"/>
            <a:r>
              <a:rPr lang="en-US" sz="1800">
                <a:solidFill>
                  <a:srgbClr val="FFFFFF"/>
                </a:solidFill>
              </a:rPr>
              <a:t>						Group 3:</a:t>
            </a:r>
          </a:p>
          <a:p>
            <a:pPr algn="r"/>
            <a:r>
              <a:rPr lang="en-US" sz="1800">
                <a:solidFill>
                  <a:srgbClr val="FFFFFF"/>
                </a:solidFill>
              </a:rPr>
              <a:t>Ben Gachette</a:t>
            </a:r>
          </a:p>
          <a:p>
            <a:pPr algn="r"/>
            <a:r>
              <a:rPr lang="en-US" sz="1800">
                <a:solidFill>
                  <a:srgbClr val="FFFFFF"/>
                </a:solidFill>
              </a:rPr>
              <a:t>Luis Marin Vera</a:t>
            </a:r>
          </a:p>
          <a:p>
            <a:pPr algn="r"/>
            <a:endParaRPr lang="en-US" sz="1800">
              <a:solidFill>
                <a:srgbClr val="FFFFFF"/>
              </a:solidFill>
            </a:endParaRPr>
          </a:p>
        </p:txBody>
      </p:sp>
      <p:cxnSp>
        <p:nvCxnSpPr>
          <p:cNvPr id="73" name="Straight Connector 72">
            <a:extLst>
              <a:ext uri="{FF2B5EF4-FFF2-40B4-BE49-F238E27FC236}">
                <a16:creationId xmlns:a16="http://schemas.microsoft.com/office/drawing/2014/main" id="{23B93832-6514-44F4-849B-5EE2C8A2337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86679" y="3928939"/>
            <a:ext cx="3931920" cy="0"/>
          </a:xfrm>
          <a:prstGeom prst="line">
            <a:avLst/>
          </a:prstGeom>
          <a:ln w="19050">
            <a:solidFill>
              <a:srgbClr val="FFFFFF">
                <a:alpha val="80000"/>
              </a:srgbClr>
            </a:solidFill>
          </a:ln>
        </p:spPr>
        <p:style>
          <a:lnRef idx="1">
            <a:schemeClr val="accent1"/>
          </a:lnRef>
          <a:fillRef idx="0">
            <a:schemeClr val="accent1"/>
          </a:fillRef>
          <a:effectRef idx="0">
            <a:schemeClr val="accent1"/>
          </a:effectRef>
          <a:fontRef idx="minor">
            <a:schemeClr val="tx1"/>
          </a:fontRef>
        </p:style>
      </p:cxnSp>
      <p:pic>
        <p:nvPicPr>
          <p:cNvPr id="1026" name="Picture 2">
            <a:extLst>
              <a:ext uri="{FF2B5EF4-FFF2-40B4-BE49-F238E27FC236}">
                <a16:creationId xmlns:a16="http://schemas.microsoft.com/office/drawing/2014/main" id="{1AD7C834-314C-4842-868A-1575C2CAFEBA}"/>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096000" y="952254"/>
            <a:ext cx="5459470" cy="49544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149330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D07A30-486E-7C4E-995B-AE9A66BB60DE}"/>
              </a:ext>
            </a:extLst>
          </p:cNvPr>
          <p:cNvSpPr>
            <a:spLocks noGrp="1"/>
          </p:cNvSpPr>
          <p:nvPr>
            <p:ph type="title"/>
          </p:nvPr>
        </p:nvSpPr>
        <p:spPr/>
        <p:txBody>
          <a:bodyPr/>
          <a:lstStyle/>
          <a:p>
            <a:r>
              <a:rPr lang="en-US" dirty="0"/>
              <a:t>Add Additional Boards Manager URL:</a:t>
            </a:r>
            <a:endParaRPr lang="en-US" b="0" dirty="0">
              <a:effectLst/>
            </a:endParaRPr>
          </a:p>
        </p:txBody>
      </p:sp>
      <p:pic>
        <p:nvPicPr>
          <p:cNvPr id="4098" name="Picture 2">
            <a:extLst>
              <a:ext uri="{FF2B5EF4-FFF2-40B4-BE49-F238E27FC236}">
                <a16:creationId xmlns:a16="http://schemas.microsoft.com/office/drawing/2014/main" id="{5B7879C2-B556-1940-959C-0CC49D65EF1C}"/>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94918" y="1590461"/>
            <a:ext cx="7232253" cy="498010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19222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62F787-AB8D-A94E-A792-62C266267C93}"/>
              </a:ext>
            </a:extLst>
          </p:cNvPr>
          <p:cNvSpPr>
            <a:spLocks noGrp="1"/>
          </p:cNvSpPr>
          <p:nvPr>
            <p:ph type="title"/>
          </p:nvPr>
        </p:nvSpPr>
        <p:spPr/>
        <p:txBody>
          <a:bodyPr/>
          <a:lstStyle/>
          <a:p>
            <a:pPr algn="ctr"/>
            <a:r>
              <a:rPr lang="en-US" dirty="0"/>
              <a:t>Set up the </a:t>
            </a:r>
            <a:r>
              <a:rPr lang="en-US" dirty="0" err="1"/>
              <a:t>Seeed</a:t>
            </a:r>
            <a:r>
              <a:rPr lang="en-US" dirty="0"/>
              <a:t> SAMD Arduino Core</a:t>
            </a:r>
          </a:p>
        </p:txBody>
      </p:sp>
      <p:sp>
        <p:nvSpPr>
          <p:cNvPr id="3" name="Content Placeholder 2">
            <a:extLst>
              <a:ext uri="{FF2B5EF4-FFF2-40B4-BE49-F238E27FC236}">
                <a16:creationId xmlns:a16="http://schemas.microsoft.com/office/drawing/2014/main" id="{2EAB6CD2-4708-8040-B6C6-0455BE2BB351}"/>
              </a:ext>
            </a:extLst>
          </p:cNvPr>
          <p:cNvSpPr>
            <a:spLocks noGrp="1"/>
          </p:cNvSpPr>
          <p:nvPr>
            <p:ph idx="1"/>
          </p:nvPr>
        </p:nvSpPr>
        <p:spPr/>
        <p:txBody>
          <a:bodyPr/>
          <a:lstStyle/>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a:p>
            <a:endParaRPr lang="en-US" dirty="0"/>
          </a:p>
        </p:txBody>
      </p:sp>
      <p:pic>
        <p:nvPicPr>
          <p:cNvPr id="5124" name="Picture 4">
            <a:extLst>
              <a:ext uri="{FF2B5EF4-FFF2-40B4-BE49-F238E27FC236}">
                <a16:creationId xmlns:a16="http://schemas.microsoft.com/office/drawing/2014/main" id="{221C4807-68B9-AD43-AF5E-F8CE89EB38A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6300" y="3257989"/>
            <a:ext cx="5359400" cy="3060700"/>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0C58EF08-8AB1-814A-9A5B-416A83535D60}"/>
              </a:ext>
            </a:extLst>
          </p:cNvPr>
          <p:cNvSpPr txBox="1"/>
          <p:nvPr/>
        </p:nvSpPr>
        <p:spPr>
          <a:xfrm>
            <a:off x="838200" y="1898651"/>
            <a:ext cx="8305800" cy="1200329"/>
          </a:xfrm>
          <a:prstGeom prst="rect">
            <a:avLst/>
          </a:prstGeom>
          <a:noFill/>
        </p:spPr>
        <p:txBody>
          <a:bodyPr wrap="square">
            <a:spAutoFit/>
          </a:bodyPr>
          <a:lstStyle/>
          <a:p>
            <a:r>
              <a:rPr lang="en-US" sz="1800" dirty="0"/>
              <a:t>Open the Arduino IDE, click Tools | Board | Boards Manager, and search for </a:t>
            </a:r>
            <a:r>
              <a:rPr lang="en-US" sz="1800" dirty="0" err="1"/>
              <a:t>Wio</a:t>
            </a:r>
            <a:r>
              <a:rPr lang="en-US" sz="1800" dirty="0"/>
              <a:t> Terminal in the search box. </a:t>
            </a:r>
            <a:br>
              <a:rPr lang="en-US" sz="1800" dirty="0"/>
            </a:br>
            <a:br>
              <a:rPr lang="en-US" sz="1800" dirty="0"/>
            </a:br>
            <a:r>
              <a:rPr lang="en-US" sz="1800" dirty="0"/>
              <a:t>Then, install </a:t>
            </a:r>
            <a:r>
              <a:rPr lang="en-US" sz="1800" dirty="0" err="1"/>
              <a:t>Seeed</a:t>
            </a:r>
            <a:r>
              <a:rPr lang="en-US" sz="1800" dirty="0"/>
              <a:t> SAMD Boards</a:t>
            </a:r>
            <a:endParaRPr lang="en-US" dirty="0"/>
          </a:p>
        </p:txBody>
      </p:sp>
    </p:spTree>
    <p:extLst>
      <p:ext uri="{BB962C8B-B14F-4D97-AF65-F5344CB8AC3E}">
        <p14:creationId xmlns:p14="http://schemas.microsoft.com/office/powerpoint/2010/main" val="24682081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56A154-1992-FB46-A9D8-64A93FE1379C}"/>
              </a:ext>
            </a:extLst>
          </p:cNvPr>
          <p:cNvSpPr>
            <a:spLocks noGrp="1"/>
          </p:cNvSpPr>
          <p:nvPr>
            <p:ph type="title"/>
          </p:nvPr>
        </p:nvSpPr>
        <p:spPr>
          <a:xfrm>
            <a:off x="838200" y="423304"/>
            <a:ext cx="10515600" cy="1972771"/>
          </a:xfrm>
        </p:spPr>
        <p:txBody>
          <a:bodyPr>
            <a:normAutofit/>
          </a:bodyPr>
          <a:lstStyle/>
          <a:p>
            <a:r>
              <a:rPr lang="en-US" sz="3600" dirty="0"/>
              <a:t>Check the Installed </a:t>
            </a:r>
            <a:r>
              <a:rPr lang="en-US" sz="3600" dirty="0" err="1"/>
              <a:t>Seeed</a:t>
            </a:r>
            <a:r>
              <a:rPr lang="en-US" sz="3600" dirty="0"/>
              <a:t> SAMD Boards</a:t>
            </a:r>
            <a:br>
              <a:rPr lang="en-US" dirty="0"/>
            </a:br>
            <a:endParaRPr lang="en-US" dirty="0"/>
          </a:p>
        </p:txBody>
      </p:sp>
      <p:pic>
        <p:nvPicPr>
          <p:cNvPr id="6146" name="Picture 2">
            <a:extLst>
              <a:ext uri="{FF2B5EF4-FFF2-40B4-BE49-F238E27FC236}">
                <a16:creationId xmlns:a16="http://schemas.microsoft.com/office/drawing/2014/main" id="{9B7282D2-F603-204F-85EE-BABF63643D6A}"/>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947123" y="1664147"/>
            <a:ext cx="7604650" cy="50613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883350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414054-8A58-164D-902A-9EF87C2E5B2F}"/>
              </a:ext>
            </a:extLst>
          </p:cNvPr>
          <p:cNvSpPr>
            <a:spLocks noGrp="1"/>
          </p:cNvSpPr>
          <p:nvPr>
            <p:ph type="title"/>
          </p:nvPr>
        </p:nvSpPr>
        <p:spPr>
          <a:xfrm>
            <a:off x="838200" y="90487"/>
            <a:ext cx="10515600" cy="1325563"/>
          </a:xfrm>
        </p:spPr>
        <p:txBody>
          <a:bodyPr/>
          <a:lstStyle/>
          <a:p>
            <a:pPr algn="ctr"/>
            <a:r>
              <a:rPr lang="en-US" dirty="0"/>
              <a:t>Selecting board and port</a:t>
            </a:r>
          </a:p>
        </p:txBody>
      </p:sp>
      <p:sp>
        <p:nvSpPr>
          <p:cNvPr id="3" name="Content Placeholder 2">
            <a:extLst>
              <a:ext uri="{FF2B5EF4-FFF2-40B4-BE49-F238E27FC236}">
                <a16:creationId xmlns:a16="http://schemas.microsoft.com/office/drawing/2014/main" id="{A719D42A-E252-C849-B9EE-A40B9CBD6891}"/>
              </a:ext>
            </a:extLst>
          </p:cNvPr>
          <p:cNvSpPr>
            <a:spLocks noGrp="1"/>
          </p:cNvSpPr>
          <p:nvPr>
            <p:ph idx="1"/>
          </p:nvPr>
        </p:nvSpPr>
        <p:spPr>
          <a:xfrm>
            <a:off x="838200" y="5565947"/>
            <a:ext cx="10515600" cy="1588478"/>
          </a:xfrm>
        </p:spPr>
        <p:txBody>
          <a:bodyPr>
            <a:normAutofit/>
          </a:bodyPr>
          <a:lstStyle/>
          <a:p>
            <a:pPr marL="0" indent="0" algn="ctr">
              <a:buNone/>
            </a:pPr>
            <a:r>
              <a:rPr lang="en-US" dirty="0"/>
              <a:t>Select the Tools | Board menu entry that corresponds to your Arduino. </a:t>
            </a:r>
          </a:p>
          <a:p>
            <a:pPr marL="0" indent="0" algn="ctr">
              <a:buNone/>
            </a:pPr>
            <a:r>
              <a:rPr lang="en-US" dirty="0"/>
              <a:t>Select the </a:t>
            </a:r>
            <a:r>
              <a:rPr lang="en-US" dirty="0" err="1"/>
              <a:t>Wio</a:t>
            </a:r>
            <a:r>
              <a:rPr lang="en-US" dirty="0"/>
              <a:t> Terminal</a:t>
            </a:r>
          </a:p>
        </p:txBody>
      </p:sp>
      <p:pic>
        <p:nvPicPr>
          <p:cNvPr id="7170" name="Picture 2">
            <a:extLst>
              <a:ext uri="{FF2B5EF4-FFF2-40B4-BE49-F238E27FC236}">
                <a16:creationId xmlns:a16="http://schemas.microsoft.com/office/drawing/2014/main" id="{75BDB680-B245-3B4B-914D-59BB0B45F30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416300" y="1292053"/>
            <a:ext cx="5359400" cy="40259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863202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058A97-7828-E94B-8C13-77511FBC9FD4}"/>
              </a:ext>
            </a:extLst>
          </p:cNvPr>
          <p:cNvSpPr>
            <a:spLocks noGrp="1"/>
          </p:cNvSpPr>
          <p:nvPr>
            <p:ph type="title"/>
          </p:nvPr>
        </p:nvSpPr>
        <p:spPr/>
        <p:txBody>
          <a:bodyPr/>
          <a:lstStyle/>
          <a:p>
            <a:r>
              <a:rPr lang="en-US" dirty="0"/>
              <a:t>Installing the SD Card library for </a:t>
            </a:r>
            <a:r>
              <a:rPr lang="en-US" dirty="0" err="1"/>
              <a:t>Wio</a:t>
            </a:r>
            <a:r>
              <a:rPr lang="en-US" dirty="0"/>
              <a:t> Terminal</a:t>
            </a:r>
          </a:p>
        </p:txBody>
      </p:sp>
      <p:sp>
        <p:nvSpPr>
          <p:cNvPr id="3" name="Content Placeholder 2">
            <a:extLst>
              <a:ext uri="{FF2B5EF4-FFF2-40B4-BE49-F238E27FC236}">
                <a16:creationId xmlns:a16="http://schemas.microsoft.com/office/drawing/2014/main" id="{50E4DB06-DB93-1A4B-980C-26B5B82785C6}"/>
              </a:ext>
            </a:extLst>
          </p:cNvPr>
          <p:cNvSpPr>
            <a:spLocks noGrp="1"/>
          </p:cNvSpPr>
          <p:nvPr>
            <p:ph idx="1"/>
          </p:nvPr>
        </p:nvSpPr>
        <p:spPr/>
        <p:txBody>
          <a:bodyPr/>
          <a:lstStyle/>
          <a:p>
            <a:r>
              <a:rPr lang="en-US" dirty="0"/>
              <a:t>This presentation introduces how to install the File System library used on </a:t>
            </a:r>
            <a:r>
              <a:rPr lang="en-US" dirty="0" err="1"/>
              <a:t>Wio</a:t>
            </a:r>
            <a:r>
              <a:rPr lang="en-US" dirty="0"/>
              <a:t> Terminal. </a:t>
            </a:r>
          </a:p>
          <a:p>
            <a:r>
              <a:rPr lang="en-US" dirty="0"/>
              <a:t>It provides the basic functionality of File operating with the SD card, allowing to Read/Write in or from the SD card using the SPI interface.</a:t>
            </a:r>
          </a:p>
        </p:txBody>
      </p:sp>
    </p:spTree>
    <p:extLst>
      <p:ext uri="{BB962C8B-B14F-4D97-AF65-F5344CB8AC3E}">
        <p14:creationId xmlns:p14="http://schemas.microsoft.com/office/powerpoint/2010/main" val="27470115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EB97D9-6E2B-DC4F-8E7B-BB510F7DCDFD}"/>
              </a:ext>
            </a:extLst>
          </p:cNvPr>
          <p:cNvSpPr>
            <a:spLocks noGrp="1"/>
          </p:cNvSpPr>
          <p:nvPr>
            <p:ph type="title"/>
          </p:nvPr>
        </p:nvSpPr>
        <p:spPr>
          <a:xfrm>
            <a:off x="838200" y="516934"/>
            <a:ext cx="10515600" cy="591709"/>
          </a:xfrm>
        </p:spPr>
        <p:txBody>
          <a:bodyPr>
            <a:normAutofit fontScale="90000"/>
          </a:bodyPr>
          <a:lstStyle/>
          <a:p>
            <a:pPr algn="ctr"/>
            <a:br>
              <a:rPr lang="en-US" b="0" dirty="0">
                <a:effectLst/>
              </a:rPr>
            </a:br>
            <a:r>
              <a:rPr lang="en-US" dirty="0"/>
              <a:t>Installing the File System Library</a:t>
            </a:r>
            <a:br>
              <a:rPr lang="en-US" dirty="0"/>
            </a:br>
            <a:endParaRPr lang="en-US" dirty="0"/>
          </a:p>
        </p:txBody>
      </p:sp>
      <p:sp>
        <p:nvSpPr>
          <p:cNvPr id="3" name="Content Placeholder 2">
            <a:extLst>
              <a:ext uri="{FF2B5EF4-FFF2-40B4-BE49-F238E27FC236}">
                <a16:creationId xmlns:a16="http://schemas.microsoft.com/office/drawing/2014/main" id="{C1784387-4C17-6D4A-8301-B6098155CAB4}"/>
              </a:ext>
            </a:extLst>
          </p:cNvPr>
          <p:cNvSpPr>
            <a:spLocks noGrp="1"/>
          </p:cNvSpPr>
          <p:nvPr>
            <p:ph idx="1"/>
          </p:nvPr>
        </p:nvSpPr>
        <p:spPr>
          <a:xfrm>
            <a:off x="838200" y="1121289"/>
            <a:ext cx="10515600" cy="2687169"/>
          </a:xfrm>
        </p:spPr>
        <p:txBody>
          <a:bodyPr>
            <a:normAutofit/>
          </a:bodyPr>
          <a:lstStyle/>
          <a:p>
            <a:pPr marL="0" indent="0">
              <a:buNone/>
            </a:pPr>
            <a:r>
              <a:rPr lang="en-US" dirty="0"/>
              <a:t>Download the entire repo </a:t>
            </a:r>
            <a:r>
              <a:rPr lang="en-US" dirty="0" err="1"/>
              <a:t>Seeed_Arduino_FS</a:t>
            </a:r>
            <a:r>
              <a:rPr lang="en-US" dirty="0"/>
              <a:t>:</a:t>
            </a:r>
            <a:br>
              <a:rPr lang="en-US" b="0" dirty="0">
                <a:effectLst/>
              </a:rPr>
            </a:br>
            <a:r>
              <a:rPr lang="en-US" b="0" dirty="0">
                <a:effectLst/>
              </a:rPr>
              <a:t>	</a:t>
            </a:r>
            <a:r>
              <a:rPr lang="en-US" dirty="0"/>
              <a:t>https://</a:t>
            </a:r>
            <a:r>
              <a:rPr lang="en-US" dirty="0" err="1"/>
              <a:t>github.com</a:t>
            </a:r>
            <a:r>
              <a:rPr lang="en-US" dirty="0"/>
              <a:t>/</a:t>
            </a:r>
            <a:r>
              <a:rPr lang="en-US" dirty="0" err="1"/>
              <a:t>Seeed</a:t>
            </a:r>
            <a:r>
              <a:rPr lang="en-US" dirty="0"/>
              <a:t>-Studio/</a:t>
            </a:r>
            <a:r>
              <a:rPr lang="en-US" dirty="0" err="1"/>
              <a:t>Seeed_Arduino_FS</a:t>
            </a:r>
            <a:br>
              <a:rPr lang="en-US" b="0" dirty="0">
                <a:effectLst/>
              </a:rPr>
            </a:br>
            <a:endParaRPr lang="en-US" b="0" dirty="0">
              <a:effectLst/>
            </a:endParaRPr>
          </a:p>
          <a:p>
            <a:pPr marL="0" indent="0">
              <a:buNone/>
            </a:pPr>
            <a:r>
              <a:rPr lang="en-US" dirty="0"/>
              <a:t>Open the Arduino IDE: click sketch | Include Library | Add .ZIP Library, and choose the </a:t>
            </a:r>
            <a:r>
              <a:rPr lang="en-US" dirty="0" err="1"/>
              <a:t>Seeed_Arduino_FS</a:t>
            </a:r>
            <a:r>
              <a:rPr lang="en-US" dirty="0"/>
              <a:t> file that you have just downloaded.</a:t>
            </a:r>
            <a:endParaRPr lang="en-US" b="0" dirty="0">
              <a:effectLst/>
            </a:endParaRPr>
          </a:p>
          <a:p>
            <a:pPr marL="0" indent="0">
              <a:buNone/>
            </a:pPr>
            <a:endParaRPr lang="en-US" dirty="0"/>
          </a:p>
        </p:txBody>
      </p:sp>
      <p:pic>
        <p:nvPicPr>
          <p:cNvPr id="8194" name="Picture 2">
            <a:extLst>
              <a:ext uri="{FF2B5EF4-FFF2-40B4-BE49-F238E27FC236}">
                <a16:creationId xmlns:a16="http://schemas.microsoft.com/office/drawing/2014/main" id="{0B49B714-7B83-1F4B-A0FD-BFCA3669BE2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6759" y="3163614"/>
            <a:ext cx="9331136" cy="37495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104691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DEE629A-34E5-6E4F-8C98-38F40F4520A7}"/>
              </a:ext>
            </a:extLst>
          </p:cNvPr>
          <p:cNvSpPr>
            <a:spLocks noGrp="1"/>
          </p:cNvSpPr>
          <p:nvPr>
            <p:ph type="title"/>
          </p:nvPr>
        </p:nvSpPr>
        <p:spPr>
          <a:xfrm>
            <a:off x="838199" y="365125"/>
            <a:ext cx="10943897" cy="1325563"/>
          </a:xfrm>
        </p:spPr>
        <p:txBody>
          <a:bodyPr>
            <a:normAutofit/>
          </a:bodyPr>
          <a:lstStyle/>
          <a:p>
            <a:r>
              <a:rPr lang="en-US" sz="3600" dirty="0"/>
              <a:t>Check on sketch | Library Manager | Search for </a:t>
            </a:r>
            <a:r>
              <a:rPr lang="en-US" sz="3600" dirty="0" err="1"/>
              <a:t>seeed_FS</a:t>
            </a:r>
            <a:endParaRPr lang="en-US" sz="3600" dirty="0"/>
          </a:p>
        </p:txBody>
      </p:sp>
      <p:pic>
        <p:nvPicPr>
          <p:cNvPr id="9218" name="Picture 2">
            <a:extLst>
              <a:ext uri="{FF2B5EF4-FFF2-40B4-BE49-F238E27FC236}">
                <a16:creationId xmlns:a16="http://schemas.microsoft.com/office/drawing/2014/main" id="{DB3EB7F6-DBF8-2142-93F1-AAF8BC51699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296911" y="1825625"/>
            <a:ext cx="7598178"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991993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D43C5F-C202-6143-B338-508333B17D69}"/>
              </a:ext>
            </a:extLst>
          </p:cNvPr>
          <p:cNvSpPr>
            <a:spLocks noGrp="1"/>
          </p:cNvSpPr>
          <p:nvPr>
            <p:ph type="title"/>
          </p:nvPr>
        </p:nvSpPr>
        <p:spPr/>
        <p:txBody>
          <a:bodyPr/>
          <a:lstStyle/>
          <a:p>
            <a:r>
              <a:rPr lang="en-US" dirty="0"/>
              <a:t>Install the Dependent SFUD Libraries</a:t>
            </a:r>
          </a:p>
        </p:txBody>
      </p:sp>
      <p:sp>
        <p:nvSpPr>
          <p:cNvPr id="3" name="Content Placeholder 2">
            <a:extLst>
              <a:ext uri="{FF2B5EF4-FFF2-40B4-BE49-F238E27FC236}">
                <a16:creationId xmlns:a16="http://schemas.microsoft.com/office/drawing/2014/main" id="{CC16BB99-95F7-B54E-A87F-F49CE5476934}"/>
              </a:ext>
            </a:extLst>
          </p:cNvPr>
          <p:cNvSpPr>
            <a:spLocks noGrp="1"/>
          </p:cNvSpPr>
          <p:nvPr>
            <p:ph idx="1"/>
          </p:nvPr>
        </p:nvSpPr>
        <p:spPr>
          <a:xfrm>
            <a:off x="838200" y="1825625"/>
            <a:ext cx="10515600" cy="2029683"/>
          </a:xfrm>
        </p:spPr>
        <p:txBody>
          <a:bodyPr>
            <a:normAutofit fontScale="85000" lnSpcReduction="20000"/>
          </a:bodyPr>
          <a:lstStyle/>
          <a:p>
            <a:pPr marL="0" indent="0">
              <a:buNone/>
            </a:pPr>
            <a:r>
              <a:rPr lang="en-US" dirty="0"/>
              <a:t>Download and Install the Library</a:t>
            </a:r>
          </a:p>
          <a:p>
            <a:pPr marL="0" indent="0">
              <a:buNone/>
            </a:pPr>
            <a:r>
              <a:rPr lang="en-US" dirty="0"/>
              <a:t>https://</a:t>
            </a:r>
            <a:r>
              <a:rPr lang="en-US" dirty="0" err="1"/>
              <a:t>github.com</a:t>
            </a:r>
            <a:r>
              <a:rPr lang="en-US" dirty="0"/>
              <a:t>/</a:t>
            </a:r>
            <a:r>
              <a:rPr lang="en-US" dirty="0" err="1"/>
              <a:t>Seeed</a:t>
            </a:r>
            <a:r>
              <a:rPr lang="en-US" dirty="0"/>
              <a:t>-Studio/</a:t>
            </a:r>
            <a:r>
              <a:rPr lang="en-US" dirty="0" err="1"/>
              <a:t>Seeed_Arduino_SFUD</a:t>
            </a:r>
            <a:endParaRPr lang="en-US" b="0" dirty="0">
              <a:effectLst/>
            </a:endParaRPr>
          </a:p>
          <a:p>
            <a:pPr marL="0" indent="0">
              <a:buNone/>
            </a:pPr>
            <a:br>
              <a:rPr lang="en-US" b="0" dirty="0">
                <a:effectLst/>
              </a:rPr>
            </a:br>
            <a:r>
              <a:rPr lang="en-US" dirty="0"/>
              <a:t>Check on sketch | Library Manager | Search for SFUD</a:t>
            </a:r>
            <a:endParaRPr lang="en-US" b="0" dirty="0">
              <a:effectLst/>
            </a:endParaRPr>
          </a:p>
          <a:p>
            <a:pPr marL="0" indent="0">
              <a:buNone/>
            </a:pPr>
            <a:br>
              <a:rPr lang="en-US" dirty="0"/>
            </a:br>
            <a:endParaRPr lang="en-US" dirty="0"/>
          </a:p>
        </p:txBody>
      </p:sp>
      <p:pic>
        <p:nvPicPr>
          <p:cNvPr id="10244" name="Picture 4">
            <a:extLst>
              <a:ext uri="{FF2B5EF4-FFF2-40B4-BE49-F238E27FC236}">
                <a16:creationId xmlns:a16="http://schemas.microsoft.com/office/drawing/2014/main" id="{4BA1364F-2B53-5549-92ED-A95D74E16B9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0000" y="3253088"/>
            <a:ext cx="7112000" cy="34163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1571814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2EEE8E-7551-9549-83DE-726B09393AFC}"/>
              </a:ext>
            </a:extLst>
          </p:cNvPr>
          <p:cNvSpPr>
            <a:spLocks noGrp="1"/>
          </p:cNvSpPr>
          <p:nvPr>
            <p:ph type="title"/>
          </p:nvPr>
        </p:nvSpPr>
        <p:spPr/>
        <p:txBody>
          <a:bodyPr>
            <a:normAutofit/>
          </a:bodyPr>
          <a:lstStyle/>
          <a:p>
            <a:r>
              <a:rPr lang="en-US" sz="3200" dirty="0"/>
              <a:t>Install </a:t>
            </a:r>
            <a:r>
              <a:rPr lang="en-US" sz="3200" dirty="0" err="1"/>
              <a:t>Seeed_Arduino_Linechart</a:t>
            </a:r>
            <a:r>
              <a:rPr lang="en-US" sz="3200" dirty="0"/>
              <a:t> and TFT LCD Library Separately</a:t>
            </a:r>
          </a:p>
        </p:txBody>
      </p:sp>
      <p:sp>
        <p:nvSpPr>
          <p:cNvPr id="3" name="Content Placeholder 2">
            <a:extLst>
              <a:ext uri="{FF2B5EF4-FFF2-40B4-BE49-F238E27FC236}">
                <a16:creationId xmlns:a16="http://schemas.microsoft.com/office/drawing/2014/main" id="{5E71434B-B76F-A148-9839-DB57773701C1}"/>
              </a:ext>
            </a:extLst>
          </p:cNvPr>
          <p:cNvSpPr>
            <a:spLocks noGrp="1"/>
          </p:cNvSpPr>
          <p:nvPr>
            <p:ph idx="1"/>
          </p:nvPr>
        </p:nvSpPr>
        <p:spPr>
          <a:xfrm>
            <a:off x="838200" y="1825625"/>
            <a:ext cx="10515600" cy="3597713"/>
          </a:xfrm>
        </p:spPr>
        <p:txBody>
          <a:bodyPr>
            <a:normAutofit fontScale="92500" lnSpcReduction="20000"/>
          </a:bodyPr>
          <a:lstStyle/>
          <a:p>
            <a:r>
              <a:rPr lang="en-US" dirty="0"/>
              <a:t>Visit the </a:t>
            </a:r>
            <a:r>
              <a:rPr lang="en-US" dirty="0" err="1"/>
              <a:t>Seeed_Arduino_LCD</a:t>
            </a:r>
            <a:r>
              <a:rPr lang="en-US" dirty="0"/>
              <a:t> repositories and download the entire repo to your local drive.</a:t>
            </a:r>
            <a:endParaRPr lang="en-US" dirty="0">
              <a:hlinkClick r:id="rId2"/>
            </a:endParaRPr>
          </a:p>
          <a:p>
            <a:pPr marL="0" indent="0">
              <a:buNone/>
            </a:pPr>
            <a:r>
              <a:rPr lang="en-US" dirty="0">
                <a:hlinkClick r:id="rId2"/>
              </a:rPr>
              <a:t>https://github.com/Seeed-Studio/Seeed_Arduino_Linechart</a:t>
            </a:r>
            <a:endParaRPr lang="en-US" dirty="0"/>
          </a:p>
          <a:p>
            <a:pPr marL="0" indent="0">
              <a:buNone/>
            </a:pPr>
            <a:r>
              <a:rPr lang="en-US" dirty="0"/>
              <a:t>https://</a:t>
            </a:r>
            <a:r>
              <a:rPr lang="en-US" dirty="0" err="1"/>
              <a:t>github.com</a:t>
            </a:r>
            <a:r>
              <a:rPr lang="en-US" dirty="0"/>
              <a:t>/</a:t>
            </a:r>
            <a:r>
              <a:rPr lang="en-US" dirty="0" err="1"/>
              <a:t>Seeed</a:t>
            </a:r>
            <a:r>
              <a:rPr lang="en-US" dirty="0"/>
              <a:t>-Studio/</a:t>
            </a:r>
            <a:r>
              <a:rPr lang="en-US" dirty="0" err="1"/>
              <a:t>Seeed_Arduino_LCD</a:t>
            </a:r>
            <a:endParaRPr lang="en-US" dirty="0"/>
          </a:p>
          <a:p>
            <a:pPr marL="0" indent="0">
              <a:buNone/>
            </a:pPr>
            <a:r>
              <a:rPr lang="en-US" dirty="0"/>
              <a:t>TFT LCD library can be installed to the Arduino IDE. Open the Arduino IDE, and click sketch | Include Library | Add .ZIP Library, and choose the </a:t>
            </a:r>
            <a:r>
              <a:rPr lang="en-US" dirty="0" err="1"/>
              <a:t>Seeed_Arduino_Linechart</a:t>
            </a:r>
            <a:r>
              <a:rPr lang="en-US" dirty="0"/>
              <a:t>, then </a:t>
            </a:r>
            <a:r>
              <a:rPr lang="en-US" dirty="0" err="1"/>
              <a:t>Seeed_Arduino_LCD</a:t>
            </a:r>
            <a:r>
              <a:rPr lang="en-US" dirty="0"/>
              <a:t> file that you've just downloaded</a:t>
            </a:r>
          </a:p>
          <a:p>
            <a:pPr marL="0" indent="0">
              <a:buNone/>
            </a:pPr>
            <a:br>
              <a:rPr lang="en-US" dirty="0"/>
            </a:br>
            <a:endParaRPr lang="en-US" dirty="0"/>
          </a:p>
          <a:p>
            <a:endParaRPr lang="en-US" dirty="0"/>
          </a:p>
        </p:txBody>
      </p:sp>
      <p:pic>
        <p:nvPicPr>
          <p:cNvPr id="11272" name="Picture 8">
            <a:extLst>
              <a:ext uri="{FF2B5EF4-FFF2-40B4-BE49-F238E27FC236}">
                <a16:creationId xmlns:a16="http://schemas.microsoft.com/office/drawing/2014/main" id="{56D2562D-E6F0-4843-996F-32CF6DAC280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86216" y="4237475"/>
            <a:ext cx="7924800" cy="2641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3884499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AA1A6D-166E-1345-9D56-0E7E131CFF77}"/>
              </a:ext>
            </a:extLst>
          </p:cNvPr>
          <p:cNvSpPr>
            <a:spLocks noGrp="1"/>
          </p:cNvSpPr>
          <p:nvPr>
            <p:ph type="title"/>
          </p:nvPr>
        </p:nvSpPr>
        <p:spPr/>
        <p:txBody>
          <a:bodyPr/>
          <a:lstStyle/>
          <a:p>
            <a:r>
              <a:rPr lang="en-US" dirty="0"/>
              <a:t>Install the project</a:t>
            </a:r>
          </a:p>
        </p:txBody>
      </p:sp>
      <p:sp>
        <p:nvSpPr>
          <p:cNvPr id="3" name="Content Placeholder 2">
            <a:extLst>
              <a:ext uri="{FF2B5EF4-FFF2-40B4-BE49-F238E27FC236}">
                <a16:creationId xmlns:a16="http://schemas.microsoft.com/office/drawing/2014/main" id="{AC707A87-6FCC-EF41-9FC7-F87D3B0B297F}"/>
              </a:ext>
            </a:extLst>
          </p:cNvPr>
          <p:cNvSpPr>
            <a:spLocks noGrp="1"/>
          </p:cNvSpPr>
          <p:nvPr>
            <p:ph idx="1"/>
          </p:nvPr>
        </p:nvSpPr>
        <p:spPr/>
        <p:txBody>
          <a:bodyPr/>
          <a:lstStyle/>
          <a:p>
            <a:r>
              <a:rPr lang="en-US" dirty="0"/>
              <a:t>To display the converted BMP files on the TFT LCD screen, move them to the SD card.</a:t>
            </a:r>
            <a:endParaRPr lang="en-US" b="0" dirty="0">
              <a:effectLst/>
            </a:endParaRPr>
          </a:p>
          <a:p>
            <a:r>
              <a:rPr lang="en-US" dirty="0"/>
              <a:t>Then, copy the </a:t>
            </a:r>
            <a:r>
              <a:rPr lang="en-US" dirty="0" err="1"/>
              <a:t>RawImage.h</a:t>
            </a:r>
            <a:r>
              <a:rPr lang="en-US" dirty="0"/>
              <a:t> file to the sketches on the Arduino IDE.</a:t>
            </a:r>
            <a:endParaRPr lang="en-US" b="0" dirty="0">
              <a:effectLst/>
            </a:endParaRPr>
          </a:p>
          <a:p>
            <a:r>
              <a:rPr lang="en-US" dirty="0">
                <a:hlinkClick r:id="rId2"/>
              </a:rPr>
              <a:t>https://files.seeedstudio.com/wiki/Wio-Terminal/res/RawImage.h</a:t>
            </a:r>
            <a:endParaRPr lang="en-US" dirty="0"/>
          </a:p>
          <a:p>
            <a:endParaRPr lang="en-US" dirty="0"/>
          </a:p>
          <a:p>
            <a:r>
              <a:rPr lang="en-US" dirty="0"/>
              <a:t>Now, simply click the Upload button in the environment. Wait a few seconds and if the upload is successful, the message "Done uploading." will appear in the status bar.</a:t>
            </a:r>
            <a:br>
              <a:rPr lang="en-US" dirty="0"/>
            </a:br>
            <a:endParaRPr lang="en-US" dirty="0"/>
          </a:p>
        </p:txBody>
      </p:sp>
    </p:spTree>
    <p:extLst>
      <p:ext uri="{BB962C8B-B14F-4D97-AF65-F5344CB8AC3E}">
        <p14:creationId xmlns:p14="http://schemas.microsoft.com/office/powerpoint/2010/main" val="39337671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D3D422-EE0E-D444-AEB0-7486D6D81F31}"/>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9B5480E4-AAFD-6A43-8B41-7FA07A218322}"/>
              </a:ext>
            </a:extLst>
          </p:cNvPr>
          <p:cNvSpPr>
            <a:spLocks noGrp="1"/>
          </p:cNvSpPr>
          <p:nvPr>
            <p:ph idx="1"/>
          </p:nvPr>
        </p:nvSpPr>
        <p:spPr/>
        <p:txBody>
          <a:bodyPr>
            <a:normAutofit fontScale="92500" lnSpcReduction="10000"/>
          </a:bodyPr>
          <a:lstStyle/>
          <a:p>
            <a:pPr algn="just"/>
            <a:r>
              <a:rPr lang="en-US" dirty="0"/>
              <a:t>We hope this presentation helps you understand, how to train, and implement a Neural network to predict forearm muscle pain levels, using Tiny Machine Learning, Arduino, and </a:t>
            </a:r>
            <a:r>
              <a:rPr lang="en-US" dirty="0" err="1"/>
              <a:t>Tensorflow</a:t>
            </a:r>
            <a:r>
              <a:rPr lang="en-US" dirty="0"/>
              <a:t> Lite</a:t>
            </a:r>
            <a:endParaRPr lang="en-US" b="0" dirty="0">
              <a:effectLst/>
            </a:endParaRPr>
          </a:p>
          <a:p>
            <a:pPr algn="just"/>
            <a:r>
              <a:rPr lang="en-US" dirty="0"/>
              <a:t>Machine Learning is a branch of artificial intelligence, focused on building applications that learn from data and improve their accuracy over time.</a:t>
            </a:r>
            <a:endParaRPr lang="en-US" b="0" dirty="0">
              <a:effectLst/>
            </a:endParaRPr>
          </a:p>
          <a:p>
            <a:pPr algn="just"/>
            <a:r>
              <a:rPr lang="en-US" dirty="0"/>
              <a:t>Deep Learning is a subset of machine learning, that utilizes Deep artificial neural networks for learning from large amounts of data</a:t>
            </a:r>
            <a:endParaRPr lang="en-US" b="0" dirty="0">
              <a:effectLst/>
            </a:endParaRPr>
          </a:p>
          <a:p>
            <a:pPr algn="just"/>
            <a:r>
              <a:rPr lang="en-US" dirty="0"/>
              <a:t>Tiny Machine Learning or Tiny ML is an area of development in the AI world. It refers to the use of small, lightweight neural networks that can be deployed on resource-constrained devices like microcontrollers.</a:t>
            </a:r>
            <a:br>
              <a:rPr lang="en-US" dirty="0"/>
            </a:br>
            <a:endParaRPr lang="en-US" dirty="0"/>
          </a:p>
        </p:txBody>
      </p:sp>
    </p:spTree>
    <p:extLst>
      <p:ext uri="{BB962C8B-B14F-4D97-AF65-F5344CB8AC3E}">
        <p14:creationId xmlns:p14="http://schemas.microsoft.com/office/powerpoint/2010/main" val="21149816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E06244-6194-3244-8D51-4FEFCF3B4072}"/>
              </a:ext>
            </a:extLst>
          </p:cNvPr>
          <p:cNvSpPr>
            <a:spLocks noGrp="1"/>
          </p:cNvSpPr>
          <p:nvPr>
            <p:ph type="title"/>
          </p:nvPr>
        </p:nvSpPr>
        <p:spPr/>
        <p:txBody>
          <a:bodyPr/>
          <a:lstStyle/>
          <a:p>
            <a:r>
              <a:rPr lang="en-US" dirty="0"/>
              <a:t>Uploading the program to the WIO Terminal</a:t>
            </a:r>
          </a:p>
        </p:txBody>
      </p:sp>
      <p:pic>
        <p:nvPicPr>
          <p:cNvPr id="12290" name="Picture 2">
            <a:extLst>
              <a:ext uri="{FF2B5EF4-FFF2-40B4-BE49-F238E27FC236}">
                <a16:creationId xmlns:a16="http://schemas.microsoft.com/office/drawing/2014/main" id="{62D83A1F-1371-1A44-AF44-DC972E735939}"/>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740522" y="1825625"/>
            <a:ext cx="6710955"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6245930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97C5A-31FB-4B4E-AE8D-E39FBEAA9E68}"/>
              </a:ext>
            </a:extLst>
          </p:cNvPr>
          <p:cNvSpPr>
            <a:spLocks noGrp="1"/>
          </p:cNvSpPr>
          <p:nvPr>
            <p:ph type="title"/>
          </p:nvPr>
        </p:nvSpPr>
        <p:spPr/>
        <p:txBody>
          <a:bodyPr>
            <a:normAutofit/>
          </a:bodyPr>
          <a:lstStyle/>
          <a:p>
            <a:r>
              <a:rPr lang="en-US" sz="2800" dirty="0"/>
              <a:t>The device displays real-time GSR and EMG measurements as line charts on the TFT screen</a:t>
            </a:r>
          </a:p>
        </p:txBody>
      </p:sp>
      <p:sp>
        <p:nvSpPr>
          <p:cNvPr id="3" name="Content Placeholder 2">
            <a:extLst>
              <a:ext uri="{FF2B5EF4-FFF2-40B4-BE49-F238E27FC236}">
                <a16:creationId xmlns:a16="http://schemas.microsoft.com/office/drawing/2014/main" id="{9E5BCC4C-C731-D144-96A6-BA62CC98F2E5}"/>
              </a:ext>
            </a:extLst>
          </p:cNvPr>
          <p:cNvSpPr>
            <a:spLocks noGrp="1"/>
          </p:cNvSpPr>
          <p:nvPr>
            <p:ph idx="1"/>
          </p:nvPr>
        </p:nvSpPr>
        <p:spPr>
          <a:xfrm>
            <a:off x="838200" y="1825625"/>
            <a:ext cx="10515600" cy="2178816"/>
          </a:xfrm>
        </p:spPr>
        <p:txBody>
          <a:bodyPr/>
          <a:lstStyle/>
          <a:p>
            <a:pPr marL="0" indent="0">
              <a:buNone/>
            </a:pPr>
            <a:r>
              <a:rPr lang="en-US" dirty="0"/>
              <a:t>If Button A (configurable button) is pressed, the device appends a new row (data record) to the </a:t>
            </a:r>
            <a:r>
              <a:rPr lang="en-US" dirty="0" err="1"/>
              <a:t>mouse_fatigue_data_set.csv</a:t>
            </a:r>
            <a:r>
              <a:rPr lang="en-US" dirty="0"/>
              <a:t> file on the SD card by adding the Relaxed [0] muscle soreness class under the Soreness data field. Then, if the device saves the data record successfully to the given CSV file on the SD card</a:t>
            </a:r>
          </a:p>
        </p:txBody>
      </p:sp>
      <p:pic>
        <p:nvPicPr>
          <p:cNvPr id="13314" name="Picture 2">
            <a:extLst>
              <a:ext uri="{FF2B5EF4-FFF2-40B4-BE49-F238E27FC236}">
                <a16:creationId xmlns:a16="http://schemas.microsoft.com/office/drawing/2014/main" id="{D89E5F26-12FA-3242-BD22-80B4F6E22EB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111525" y="3702008"/>
            <a:ext cx="4080475" cy="315599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6519807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97C5A-31FB-4B4E-AE8D-E39FBEAA9E68}"/>
              </a:ext>
            </a:extLst>
          </p:cNvPr>
          <p:cNvSpPr>
            <a:spLocks noGrp="1"/>
          </p:cNvSpPr>
          <p:nvPr>
            <p:ph type="title"/>
          </p:nvPr>
        </p:nvSpPr>
        <p:spPr/>
        <p:txBody>
          <a:bodyPr>
            <a:normAutofit/>
          </a:bodyPr>
          <a:lstStyle/>
          <a:p>
            <a:r>
              <a:rPr lang="en-US" sz="2800" dirty="0"/>
              <a:t>The device displays real-time GSR and EMG measurements as line charts on the TFT screen</a:t>
            </a:r>
          </a:p>
        </p:txBody>
      </p:sp>
      <p:sp>
        <p:nvSpPr>
          <p:cNvPr id="3" name="Content Placeholder 2">
            <a:extLst>
              <a:ext uri="{FF2B5EF4-FFF2-40B4-BE49-F238E27FC236}">
                <a16:creationId xmlns:a16="http://schemas.microsoft.com/office/drawing/2014/main" id="{9E5BCC4C-C731-D144-96A6-BA62CC98F2E5}"/>
              </a:ext>
            </a:extLst>
          </p:cNvPr>
          <p:cNvSpPr>
            <a:spLocks noGrp="1"/>
          </p:cNvSpPr>
          <p:nvPr>
            <p:ph idx="1"/>
          </p:nvPr>
        </p:nvSpPr>
        <p:spPr>
          <a:xfrm>
            <a:off x="838200" y="1825625"/>
            <a:ext cx="10515600" cy="2178816"/>
          </a:xfrm>
        </p:spPr>
        <p:txBody>
          <a:bodyPr>
            <a:normAutofit/>
          </a:bodyPr>
          <a:lstStyle/>
          <a:p>
            <a:pPr marL="0" indent="0">
              <a:buNone/>
            </a:pPr>
            <a:r>
              <a:rPr lang="en-US" dirty="0"/>
              <a:t>If Button B (configurable button) is pressed, the device appends a new row (data record) to the </a:t>
            </a:r>
            <a:r>
              <a:rPr lang="en-US" dirty="0" err="1"/>
              <a:t>mouse_fatigue_data_set.csv</a:t>
            </a:r>
            <a:r>
              <a:rPr lang="en-US" dirty="0"/>
              <a:t> file on the SD card by adding the Tense [1] muscle soreness class under the Soreness data field. Then, if the device saves the data record successfully to the given CSV file on the SD card</a:t>
            </a:r>
            <a:endParaRPr lang="en-US" b="0" dirty="0">
              <a:effectLst/>
            </a:endParaRPr>
          </a:p>
          <a:p>
            <a:pPr marL="0" indent="0">
              <a:buNone/>
            </a:pPr>
            <a:endParaRPr lang="en-US" dirty="0"/>
          </a:p>
        </p:txBody>
      </p:sp>
      <p:pic>
        <p:nvPicPr>
          <p:cNvPr id="15362" name="Picture 2">
            <a:extLst>
              <a:ext uri="{FF2B5EF4-FFF2-40B4-BE49-F238E27FC236}">
                <a16:creationId xmlns:a16="http://schemas.microsoft.com/office/drawing/2014/main" id="{362C2DD8-B084-6947-AF7D-943067D9A1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01918" y="3565438"/>
            <a:ext cx="4390082" cy="3292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9302379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B97C5A-31FB-4B4E-AE8D-E39FBEAA9E68}"/>
              </a:ext>
            </a:extLst>
          </p:cNvPr>
          <p:cNvSpPr>
            <a:spLocks noGrp="1"/>
          </p:cNvSpPr>
          <p:nvPr>
            <p:ph type="title"/>
          </p:nvPr>
        </p:nvSpPr>
        <p:spPr/>
        <p:txBody>
          <a:bodyPr>
            <a:normAutofit/>
          </a:bodyPr>
          <a:lstStyle/>
          <a:p>
            <a:r>
              <a:rPr lang="en-US" sz="2800" dirty="0"/>
              <a:t>The device displays real-time GSR and EMG measurements as line charts on the TFT screen</a:t>
            </a:r>
          </a:p>
        </p:txBody>
      </p:sp>
      <p:sp>
        <p:nvSpPr>
          <p:cNvPr id="3" name="Content Placeholder 2">
            <a:extLst>
              <a:ext uri="{FF2B5EF4-FFF2-40B4-BE49-F238E27FC236}">
                <a16:creationId xmlns:a16="http://schemas.microsoft.com/office/drawing/2014/main" id="{9E5BCC4C-C731-D144-96A6-BA62CC98F2E5}"/>
              </a:ext>
            </a:extLst>
          </p:cNvPr>
          <p:cNvSpPr>
            <a:spLocks noGrp="1"/>
          </p:cNvSpPr>
          <p:nvPr>
            <p:ph idx="1"/>
          </p:nvPr>
        </p:nvSpPr>
        <p:spPr>
          <a:xfrm>
            <a:off x="838200" y="1690688"/>
            <a:ext cx="10515600" cy="2178816"/>
          </a:xfrm>
        </p:spPr>
        <p:txBody>
          <a:bodyPr>
            <a:normAutofit/>
          </a:bodyPr>
          <a:lstStyle/>
          <a:p>
            <a:pPr marL="0" indent="0">
              <a:buNone/>
            </a:pPr>
            <a:r>
              <a:rPr lang="en-US" dirty="0"/>
              <a:t>If Button C (configurable button) is pressed, the device appends a new row (data record) to the </a:t>
            </a:r>
            <a:r>
              <a:rPr lang="en-US" dirty="0" err="1"/>
              <a:t>mouse_fatigue_data_set.csv</a:t>
            </a:r>
            <a:r>
              <a:rPr lang="en-US" dirty="0"/>
              <a:t> file on the SD card by adding the Exhausted [2] muscle soreness class under the Soreness data field. Then, if the device saves the data record successfully to the given CSV file on the SD card</a:t>
            </a:r>
          </a:p>
        </p:txBody>
      </p:sp>
      <p:pic>
        <p:nvPicPr>
          <p:cNvPr id="17410" name="Picture 2">
            <a:extLst>
              <a:ext uri="{FF2B5EF4-FFF2-40B4-BE49-F238E27FC236}">
                <a16:creationId xmlns:a16="http://schemas.microsoft.com/office/drawing/2014/main" id="{C8A16E9B-6F53-FA48-AB48-3CBDE973F56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871425" y="3294817"/>
            <a:ext cx="4320575" cy="35631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8243786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CE21E-4987-4840-B5F9-EEB39579BE1A}"/>
              </a:ext>
            </a:extLst>
          </p:cNvPr>
          <p:cNvSpPr>
            <a:spLocks noGrp="1"/>
          </p:cNvSpPr>
          <p:nvPr>
            <p:ph type="title"/>
          </p:nvPr>
        </p:nvSpPr>
        <p:spPr/>
        <p:txBody>
          <a:bodyPr/>
          <a:lstStyle/>
          <a:p>
            <a:r>
              <a:rPr lang="en-US" dirty="0"/>
              <a:t>After logging the collected forearm muscle soreness data in a CSV file on the SD card</a:t>
            </a:r>
          </a:p>
        </p:txBody>
      </p:sp>
      <p:pic>
        <p:nvPicPr>
          <p:cNvPr id="18434" name="Picture 2">
            <a:extLst>
              <a:ext uri="{FF2B5EF4-FFF2-40B4-BE49-F238E27FC236}">
                <a16:creationId xmlns:a16="http://schemas.microsoft.com/office/drawing/2014/main" id="{E6E9C3A3-DD9C-3A46-B87A-EA6AD5930F58}"/>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376908" y="1825625"/>
            <a:ext cx="7438184" cy="43513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7661248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158E0F-549D-094E-AD2A-A52AD0280FA2}"/>
              </a:ext>
            </a:extLst>
          </p:cNvPr>
          <p:cNvSpPr>
            <a:spLocks noGrp="1"/>
          </p:cNvSpPr>
          <p:nvPr>
            <p:ph type="title"/>
          </p:nvPr>
        </p:nvSpPr>
        <p:spPr/>
        <p:txBody>
          <a:bodyPr/>
          <a:lstStyle/>
          <a:p>
            <a:r>
              <a:rPr lang="en-US" dirty="0"/>
              <a:t>Run the Python Application</a:t>
            </a:r>
          </a:p>
        </p:txBody>
      </p:sp>
      <p:sp>
        <p:nvSpPr>
          <p:cNvPr id="3" name="Content Placeholder 2">
            <a:extLst>
              <a:ext uri="{FF2B5EF4-FFF2-40B4-BE49-F238E27FC236}">
                <a16:creationId xmlns:a16="http://schemas.microsoft.com/office/drawing/2014/main" id="{17E301CA-1CFB-A04E-8F04-3EE44275712B}"/>
              </a:ext>
            </a:extLst>
          </p:cNvPr>
          <p:cNvSpPr>
            <a:spLocks noGrp="1"/>
          </p:cNvSpPr>
          <p:nvPr>
            <p:ph idx="1"/>
          </p:nvPr>
        </p:nvSpPr>
        <p:spPr/>
        <p:txBody>
          <a:bodyPr>
            <a:normAutofit fontScale="92500" lnSpcReduction="20000"/>
          </a:bodyPr>
          <a:lstStyle/>
          <a:p>
            <a:pPr marL="0" indent="0">
              <a:buNone/>
            </a:pPr>
            <a:r>
              <a:rPr lang="en-US" dirty="0"/>
              <a:t>To convert the model from a TensorFlow </a:t>
            </a:r>
            <a:r>
              <a:rPr lang="en-US" dirty="0" err="1"/>
              <a:t>Keras</a:t>
            </a:r>
            <a:r>
              <a:rPr lang="en-US" dirty="0"/>
              <a:t> H5 model to a C array (.h file) so as to run it successfully on </a:t>
            </a:r>
            <a:r>
              <a:rPr lang="en-US" dirty="0" err="1"/>
              <a:t>Wio</a:t>
            </a:r>
            <a:r>
              <a:rPr lang="en-US" dirty="0"/>
              <a:t> Terminal, Run the application in Python. As shown below, the application consists of three code files and three folders:</a:t>
            </a:r>
            <a:endParaRPr lang="en-US" b="0" dirty="0">
              <a:effectLst/>
            </a:endParaRPr>
          </a:p>
          <a:p>
            <a:r>
              <a:rPr lang="en-US" dirty="0" err="1"/>
              <a:t>main.py</a:t>
            </a:r>
            <a:endParaRPr lang="en-US" b="0" dirty="0">
              <a:effectLst/>
            </a:endParaRPr>
          </a:p>
          <a:p>
            <a:r>
              <a:rPr lang="en-US" dirty="0" err="1"/>
              <a:t>test_data.py</a:t>
            </a:r>
            <a:endParaRPr lang="en-US" b="0" dirty="0">
              <a:effectLst/>
            </a:endParaRPr>
          </a:p>
          <a:p>
            <a:r>
              <a:rPr lang="en-US" dirty="0" err="1"/>
              <a:t>tflite_to_c_array.py</a:t>
            </a:r>
            <a:endParaRPr lang="en-US" b="0" dirty="0">
              <a:effectLst/>
            </a:endParaRPr>
          </a:p>
          <a:p>
            <a:r>
              <a:rPr lang="en-US" dirty="0"/>
              <a:t>/data</a:t>
            </a:r>
            <a:endParaRPr lang="en-US" b="0" dirty="0">
              <a:effectLst/>
            </a:endParaRPr>
          </a:p>
          <a:p>
            <a:r>
              <a:rPr lang="en-US" dirty="0"/>
              <a:t>/model</a:t>
            </a:r>
            <a:endParaRPr lang="en-US" b="0" dirty="0">
              <a:effectLst/>
            </a:endParaRPr>
          </a:p>
          <a:p>
            <a:r>
              <a:rPr lang="en-US" dirty="0"/>
              <a:t>/bmp</a:t>
            </a:r>
            <a:endParaRPr lang="en-US" b="0" dirty="0">
              <a:effectLst/>
            </a:endParaRPr>
          </a:p>
          <a:p>
            <a:pPr marL="0" indent="0">
              <a:buNone/>
            </a:pPr>
            <a:br>
              <a:rPr lang="en-US" dirty="0"/>
            </a:br>
            <a:endParaRPr lang="en-US" dirty="0"/>
          </a:p>
        </p:txBody>
      </p:sp>
    </p:spTree>
    <p:extLst>
      <p:ext uri="{BB962C8B-B14F-4D97-AF65-F5344CB8AC3E}">
        <p14:creationId xmlns:p14="http://schemas.microsoft.com/office/powerpoint/2010/main" val="154688885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5A54D3-5C8B-7747-BA14-9A1ED977ED45}"/>
              </a:ext>
            </a:extLst>
          </p:cNvPr>
          <p:cNvSpPr>
            <a:spLocks noGrp="1"/>
          </p:cNvSpPr>
          <p:nvPr>
            <p:ph type="title"/>
          </p:nvPr>
        </p:nvSpPr>
        <p:spPr/>
        <p:txBody>
          <a:bodyPr>
            <a:normAutofit fontScale="90000"/>
          </a:bodyPr>
          <a:lstStyle/>
          <a:p>
            <a:r>
              <a:rPr lang="en-US" b="1" dirty="0"/>
              <a:t>Visualizing the forearm muscle soreness data set</a:t>
            </a:r>
            <a:br>
              <a:rPr lang="en-US" b="1" dirty="0"/>
            </a:br>
            <a:endParaRPr lang="en-US" dirty="0"/>
          </a:p>
        </p:txBody>
      </p:sp>
      <p:sp>
        <p:nvSpPr>
          <p:cNvPr id="4" name="Content Placeholder 3">
            <a:extLst>
              <a:ext uri="{FF2B5EF4-FFF2-40B4-BE49-F238E27FC236}">
                <a16:creationId xmlns:a16="http://schemas.microsoft.com/office/drawing/2014/main" id="{8EB2C2CD-3D05-9B47-B698-6A3197FBDFB7}"/>
              </a:ext>
            </a:extLst>
          </p:cNvPr>
          <p:cNvSpPr>
            <a:spLocks noGrp="1"/>
          </p:cNvSpPr>
          <p:nvPr>
            <p:ph idx="1"/>
          </p:nvPr>
        </p:nvSpPr>
        <p:spPr/>
        <p:txBody>
          <a:bodyPr/>
          <a:lstStyle/>
          <a:p>
            <a:r>
              <a:rPr lang="en-US" dirty="0"/>
              <a:t>After extracting it from the </a:t>
            </a:r>
            <a:r>
              <a:rPr lang="en-US" i="1" dirty="0" err="1"/>
              <a:t>mouse_fatigue_data_set.csv</a:t>
            </a:r>
            <a:r>
              <a:rPr lang="en-US" dirty="0"/>
              <a:t> file saved in the </a:t>
            </a:r>
            <a:r>
              <a:rPr lang="en-US" i="1" dirty="0"/>
              <a:t>data</a:t>
            </a:r>
            <a:r>
              <a:rPr lang="en-US" dirty="0"/>
              <a:t> folder</a:t>
            </a:r>
          </a:p>
        </p:txBody>
      </p:sp>
      <p:pic>
        <p:nvPicPr>
          <p:cNvPr id="19460" name="Picture 4">
            <a:extLst>
              <a:ext uri="{FF2B5EF4-FFF2-40B4-BE49-F238E27FC236}">
                <a16:creationId xmlns:a16="http://schemas.microsoft.com/office/drawing/2014/main" id="{03BD26F3-A0F7-FC4F-8578-DD2C3D685FD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33600" y="2842054"/>
            <a:ext cx="7924800" cy="38571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1499475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7C646C0-46F6-DE4E-9303-5CBAF07B9F71}"/>
              </a:ext>
            </a:extLst>
          </p:cNvPr>
          <p:cNvSpPr>
            <a:spLocks noGrp="1"/>
          </p:cNvSpPr>
          <p:nvPr>
            <p:ph type="title"/>
          </p:nvPr>
        </p:nvSpPr>
        <p:spPr>
          <a:xfrm>
            <a:off x="838200" y="500062"/>
            <a:ext cx="10515600" cy="1325563"/>
          </a:xfrm>
        </p:spPr>
        <p:txBody>
          <a:bodyPr>
            <a:normAutofit/>
          </a:bodyPr>
          <a:lstStyle/>
          <a:p>
            <a:r>
              <a:rPr lang="en-US" b="1" dirty="0"/>
              <a:t>Assigning labels and scaling (normalizing) data records to create inputs</a:t>
            </a:r>
            <a:endParaRPr lang="en-US" dirty="0"/>
          </a:p>
        </p:txBody>
      </p:sp>
      <p:sp>
        <p:nvSpPr>
          <p:cNvPr id="3" name="Content Placeholder 2">
            <a:extLst>
              <a:ext uri="{FF2B5EF4-FFF2-40B4-BE49-F238E27FC236}">
                <a16:creationId xmlns:a16="http://schemas.microsoft.com/office/drawing/2014/main" id="{10851890-1615-2B4C-AF06-A29BE73D1E6B}"/>
              </a:ext>
            </a:extLst>
          </p:cNvPr>
          <p:cNvSpPr>
            <a:spLocks noGrp="1"/>
          </p:cNvSpPr>
          <p:nvPr>
            <p:ph idx="1"/>
          </p:nvPr>
        </p:nvSpPr>
        <p:spPr/>
        <p:txBody>
          <a:bodyPr>
            <a:normAutofit fontScale="77500" lnSpcReduction="20000"/>
          </a:bodyPr>
          <a:lstStyle/>
          <a:p>
            <a:r>
              <a:rPr lang="en-US" dirty="0"/>
              <a:t>We create inputs from data records to train the neural network model. Therefore, we utilized these two data elements to create inputs:</a:t>
            </a:r>
          </a:p>
          <a:p>
            <a:pPr lvl="1"/>
            <a:r>
              <a:rPr lang="en-US" dirty="0"/>
              <a:t>GSR</a:t>
            </a:r>
          </a:p>
          <a:p>
            <a:pPr lvl="1"/>
            <a:r>
              <a:rPr lang="en-US" dirty="0"/>
              <a:t>EMG</a:t>
            </a:r>
          </a:p>
          <a:p>
            <a:r>
              <a:rPr lang="en-US" dirty="0"/>
              <a:t>Then, we scaled (normalized) each data element to format them properly and thus extracted these scaled data elements from the data set for each data record:</a:t>
            </a:r>
          </a:p>
          <a:p>
            <a:pPr lvl="1"/>
            <a:r>
              <a:rPr lang="en-US" dirty="0" err="1"/>
              <a:t>scaled_GSR</a:t>
            </a:r>
            <a:endParaRPr lang="en-US" dirty="0"/>
          </a:p>
          <a:p>
            <a:pPr lvl="1"/>
            <a:r>
              <a:rPr lang="en-US" dirty="0" err="1"/>
              <a:t>scaled_EMG</a:t>
            </a:r>
            <a:endParaRPr lang="en-US" dirty="0"/>
          </a:p>
          <a:p>
            <a:r>
              <a:rPr lang="en-US" dirty="0"/>
              <a:t>In the </a:t>
            </a:r>
            <a:r>
              <a:rPr lang="en-US" i="1" dirty="0" err="1"/>
              <a:t>scale_data_and_define_inputs</a:t>
            </a:r>
            <a:r>
              <a:rPr lang="en-US" dirty="0"/>
              <a:t> function, divide every data element into their required values so as to make them smaller than or equal to 1.</a:t>
            </a:r>
          </a:p>
          <a:p>
            <a:r>
              <a:rPr lang="en-US" dirty="0"/>
              <a:t>Then, create inputs with the scaled data elements, append them to the </a:t>
            </a:r>
            <a:r>
              <a:rPr lang="en-US" i="1" dirty="0"/>
              <a:t>inputs</a:t>
            </a:r>
            <a:r>
              <a:rPr lang="en-US" dirty="0"/>
              <a:t> array, and convert this array to a NumPy array by using the </a:t>
            </a:r>
            <a:r>
              <a:rPr lang="en-US" i="1" dirty="0" err="1"/>
              <a:t>asarray</a:t>
            </a:r>
            <a:r>
              <a:rPr lang="en-US" dirty="0"/>
              <a:t> function.</a:t>
            </a:r>
          </a:p>
          <a:p>
            <a:r>
              <a:rPr lang="en-US" dirty="0"/>
              <a:t>Each input includes two parameters [shape=(2, )]:</a:t>
            </a:r>
          </a:p>
          <a:p>
            <a:r>
              <a:rPr lang="en-US" i="1" dirty="0"/>
              <a:t>[0.152, 0.407]</a:t>
            </a:r>
            <a:endParaRPr lang="en-US" dirty="0"/>
          </a:p>
          <a:p>
            <a:pPr marL="0" indent="0">
              <a:buNone/>
            </a:pPr>
            <a:endParaRPr lang="en-US" dirty="0"/>
          </a:p>
        </p:txBody>
      </p:sp>
    </p:spTree>
    <p:extLst>
      <p:ext uri="{BB962C8B-B14F-4D97-AF65-F5344CB8AC3E}">
        <p14:creationId xmlns:p14="http://schemas.microsoft.com/office/powerpoint/2010/main" val="95919507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80EB2B-64B6-994B-B00E-4BEB396AD8ED}"/>
              </a:ext>
            </a:extLst>
          </p:cNvPr>
          <p:cNvSpPr>
            <a:spLocks noGrp="1"/>
          </p:cNvSpPr>
          <p:nvPr>
            <p:ph type="title"/>
          </p:nvPr>
        </p:nvSpPr>
        <p:spPr/>
        <p:txBody>
          <a:bodyPr>
            <a:normAutofit/>
          </a:bodyPr>
          <a:lstStyle/>
          <a:p>
            <a:r>
              <a:rPr lang="en-US" b="1" dirty="0"/>
              <a:t>Training the model (ANN) on muscle soreness levels (classes)</a:t>
            </a:r>
            <a:endParaRPr lang="en-US" dirty="0"/>
          </a:p>
        </p:txBody>
      </p:sp>
      <p:sp>
        <p:nvSpPr>
          <p:cNvPr id="3" name="Content Placeholder 2">
            <a:extLst>
              <a:ext uri="{FF2B5EF4-FFF2-40B4-BE49-F238E27FC236}">
                <a16:creationId xmlns:a16="http://schemas.microsoft.com/office/drawing/2014/main" id="{262B4844-CD85-3C4E-BC3F-CF3A562AD599}"/>
              </a:ext>
            </a:extLst>
          </p:cNvPr>
          <p:cNvSpPr>
            <a:spLocks noGrp="1"/>
          </p:cNvSpPr>
          <p:nvPr>
            <p:ph idx="1"/>
          </p:nvPr>
        </p:nvSpPr>
        <p:spPr/>
        <p:txBody>
          <a:bodyPr/>
          <a:lstStyle/>
          <a:p>
            <a:r>
              <a:rPr lang="en-US" dirty="0"/>
              <a:t>Since the forearm muscle soreness data set is already limited, We decided to utilize all of the data set as the training data set instead of splitting it into training and testing data sets. Thus, We created a separate testing data set in the </a:t>
            </a:r>
            <a:r>
              <a:rPr lang="en-US" i="1" dirty="0" err="1"/>
              <a:t>test_data.py</a:t>
            </a:r>
            <a:r>
              <a:rPr lang="en-US" dirty="0"/>
              <a:t> file.</a:t>
            </a:r>
          </a:p>
          <a:p>
            <a:r>
              <a:rPr lang="en-US" dirty="0"/>
              <a:t>After defining the training data set, we scaled (normalized) the testing data set inputs to format them appropriately.</a:t>
            </a:r>
          </a:p>
          <a:p>
            <a:r>
              <a:rPr lang="en-US" dirty="0"/>
              <a:t>Then, We built my artificial neural network model (ANN) by utilizing </a:t>
            </a:r>
            <a:r>
              <a:rPr lang="en-US" dirty="0" err="1"/>
              <a:t>Keras</a:t>
            </a:r>
            <a:r>
              <a:rPr lang="en-US" dirty="0"/>
              <a:t> and trained it with the training set for 150 epochs.</a:t>
            </a:r>
          </a:p>
          <a:p>
            <a:r>
              <a:rPr lang="en-US" dirty="0"/>
              <a:t>After training with the training set (inputs and labels), the accuracy of the neural network model was between </a:t>
            </a:r>
            <a:r>
              <a:rPr lang="en-US" i="1" dirty="0"/>
              <a:t>0.83</a:t>
            </a:r>
            <a:r>
              <a:rPr lang="en-US" dirty="0"/>
              <a:t> and </a:t>
            </a:r>
            <a:r>
              <a:rPr lang="en-US" i="1" dirty="0"/>
              <a:t>0.88</a:t>
            </a:r>
            <a:r>
              <a:rPr lang="en-US" dirty="0"/>
              <a:t>.</a:t>
            </a:r>
          </a:p>
        </p:txBody>
      </p:sp>
    </p:spTree>
    <p:extLst>
      <p:ext uri="{BB962C8B-B14F-4D97-AF65-F5344CB8AC3E}">
        <p14:creationId xmlns:p14="http://schemas.microsoft.com/office/powerpoint/2010/main" val="1008527536"/>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D61FA7-5239-A745-9BBF-F63D402989F5}"/>
              </a:ext>
            </a:extLst>
          </p:cNvPr>
          <p:cNvSpPr>
            <a:spLocks noGrp="1"/>
          </p:cNvSpPr>
          <p:nvPr>
            <p:ph type="title"/>
          </p:nvPr>
        </p:nvSpPr>
        <p:spPr/>
        <p:txBody>
          <a:bodyPr/>
          <a:lstStyle/>
          <a:p>
            <a:r>
              <a:rPr lang="en-US" dirty="0"/>
              <a:t>Accuracy of the neural network model was between </a:t>
            </a:r>
            <a:r>
              <a:rPr lang="en-US" i="1" dirty="0"/>
              <a:t>0.83</a:t>
            </a:r>
            <a:r>
              <a:rPr lang="en-US" dirty="0"/>
              <a:t> and </a:t>
            </a:r>
            <a:r>
              <a:rPr lang="en-US" i="1" dirty="0"/>
              <a:t>0.88</a:t>
            </a:r>
            <a:r>
              <a:rPr lang="en-US" dirty="0"/>
              <a:t>.</a:t>
            </a:r>
          </a:p>
        </p:txBody>
      </p:sp>
      <p:pic>
        <p:nvPicPr>
          <p:cNvPr id="4" name="Content Placeholder 3">
            <a:extLst>
              <a:ext uri="{FF2B5EF4-FFF2-40B4-BE49-F238E27FC236}">
                <a16:creationId xmlns:a16="http://schemas.microsoft.com/office/drawing/2014/main" id="{CF16BA07-3F8A-FC45-A5E4-9AB7F2DC91D6}"/>
              </a:ext>
            </a:extLst>
          </p:cNvPr>
          <p:cNvPicPr>
            <a:picLocks noGrp="1" noChangeAspect="1"/>
          </p:cNvPicPr>
          <p:nvPr>
            <p:ph idx="1"/>
          </p:nvPr>
        </p:nvPicPr>
        <p:blipFill>
          <a:blip r:embed="rId2"/>
          <a:stretch>
            <a:fillRect/>
          </a:stretch>
        </p:blipFill>
        <p:spPr>
          <a:xfrm>
            <a:off x="1655805" y="1737947"/>
            <a:ext cx="9328137" cy="4754927"/>
          </a:xfrm>
          <a:prstGeom prst="rect">
            <a:avLst/>
          </a:prstGeom>
        </p:spPr>
      </p:pic>
    </p:spTree>
    <p:extLst>
      <p:ext uri="{BB962C8B-B14F-4D97-AF65-F5344CB8AC3E}">
        <p14:creationId xmlns:p14="http://schemas.microsoft.com/office/powerpoint/2010/main" val="32600949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130408-4676-1A49-9204-D252FBAF78E6}"/>
              </a:ext>
            </a:extLst>
          </p:cNvPr>
          <p:cNvSpPr>
            <a:spLocks noGrp="1"/>
          </p:cNvSpPr>
          <p:nvPr>
            <p:ph type="title"/>
          </p:nvPr>
        </p:nvSpPr>
        <p:spPr/>
        <p:txBody>
          <a:bodyPr/>
          <a:lstStyle/>
          <a:p>
            <a:pPr algn="ctr"/>
            <a:r>
              <a:rPr lang="en-US" dirty="0"/>
              <a:t>Introduction</a:t>
            </a:r>
          </a:p>
        </p:txBody>
      </p:sp>
      <p:sp>
        <p:nvSpPr>
          <p:cNvPr id="3" name="Content Placeholder 2">
            <a:extLst>
              <a:ext uri="{FF2B5EF4-FFF2-40B4-BE49-F238E27FC236}">
                <a16:creationId xmlns:a16="http://schemas.microsoft.com/office/drawing/2014/main" id="{2AE4668E-5777-C347-A848-C35553EC7BAE}"/>
              </a:ext>
            </a:extLst>
          </p:cNvPr>
          <p:cNvSpPr>
            <a:spLocks noGrp="1"/>
          </p:cNvSpPr>
          <p:nvPr>
            <p:ph idx="1"/>
          </p:nvPr>
        </p:nvSpPr>
        <p:spPr/>
        <p:txBody>
          <a:bodyPr>
            <a:normAutofit fontScale="92500" lnSpcReduction="20000"/>
          </a:bodyPr>
          <a:lstStyle/>
          <a:p>
            <a:r>
              <a:rPr lang="en-US" dirty="0"/>
              <a:t>GSR stands for galvanic skin response and is a method of measuring the skin's electrical conductance. </a:t>
            </a:r>
            <a:endParaRPr lang="en-US" b="0" dirty="0">
              <a:effectLst/>
            </a:endParaRPr>
          </a:p>
          <a:p>
            <a:endParaRPr lang="en-US" dirty="0"/>
          </a:p>
          <a:p>
            <a:r>
              <a:rPr lang="en-US" dirty="0"/>
              <a:t>GSR allows you to spot such strong emotions by simply attaching two electrodes to two fingers on one hand. It is interesting to create emotion-related projects like sleep quality monitor.</a:t>
            </a:r>
            <a:endParaRPr lang="en-US" b="0" dirty="0">
              <a:effectLst/>
            </a:endParaRPr>
          </a:p>
          <a:p>
            <a:endParaRPr lang="en-US" dirty="0"/>
          </a:p>
          <a:p>
            <a:r>
              <a:rPr lang="en-US" dirty="0"/>
              <a:t>EMG detector is a bridge that connects the human body and electrical, the sensor gathers small muscle signals then process with 2th amplify and filter, the output signal can be recognized by Arduino. </a:t>
            </a:r>
            <a:endParaRPr lang="en-US" b="0" dirty="0">
              <a:effectLst/>
            </a:endParaRPr>
          </a:p>
          <a:p>
            <a:pPr marL="0" indent="0">
              <a:buNone/>
            </a:pPr>
            <a:br>
              <a:rPr lang="en-US" dirty="0"/>
            </a:br>
            <a:endParaRPr lang="en-US" dirty="0"/>
          </a:p>
        </p:txBody>
      </p:sp>
    </p:spTree>
    <p:extLst>
      <p:ext uri="{BB962C8B-B14F-4D97-AF65-F5344CB8AC3E}">
        <p14:creationId xmlns:p14="http://schemas.microsoft.com/office/powerpoint/2010/main" val="95506520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FE859-56E4-7D40-AC24-37C5A4927E93}"/>
              </a:ext>
            </a:extLst>
          </p:cNvPr>
          <p:cNvSpPr>
            <a:spLocks noGrp="1"/>
          </p:cNvSpPr>
          <p:nvPr>
            <p:ph type="title"/>
          </p:nvPr>
        </p:nvSpPr>
        <p:spPr/>
        <p:txBody>
          <a:bodyPr>
            <a:normAutofit/>
          </a:bodyPr>
          <a:lstStyle/>
          <a:p>
            <a:r>
              <a:rPr lang="en-US" b="1" dirty="0"/>
              <a:t>Evaluating the model accuracy and converting the model to a C array</a:t>
            </a:r>
            <a:endParaRPr lang="en-US" dirty="0"/>
          </a:p>
        </p:txBody>
      </p:sp>
      <p:sp>
        <p:nvSpPr>
          <p:cNvPr id="3" name="Content Placeholder 2">
            <a:extLst>
              <a:ext uri="{FF2B5EF4-FFF2-40B4-BE49-F238E27FC236}">
                <a16:creationId xmlns:a16="http://schemas.microsoft.com/office/drawing/2014/main" id="{AC3697E9-3D00-7D4A-A589-77FFC1E19C29}"/>
              </a:ext>
            </a:extLst>
          </p:cNvPr>
          <p:cNvSpPr>
            <a:spLocks noGrp="1"/>
          </p:cNvSpPr>
          <p:nvPr>
            <p:ph idx="1"/>
          </p:nvPr>
        </p:nvSpPr>
        <p:spPr/>
        <p:txBody>
          <a:bodyPr/>
          <a:lstStyle/>
          <a:p>
            <a:r>
              <a:rPr lang="en-US" dirty="0"/>
              <a:t>After building and training my artificial neural network model, We tested its accuracy and validity by utilizing the testing data set (inputs and labels).</a:t>
            </a:r>
          </a:p>
          <a:p>
            <a:r>
              <a:rPr lang="en-US" dirty="0"/>
              <a:t>The evaluated accuracy of the model was </a:t>
            </a:r>
            <a:r>
              <a:rPr lang="en-US" i="1" dirty="0"/>
              <a:t>0.9375</a:t>
            </a:r>
            <a:r>
              <a:rPr lang="en-US" dirty="0"/>
              <a:t>.</a:t>
            </a:r>
          </a:p>
          <a:p>
            <a:endParaRPr lang="en-US" dirty="0"/>
          </a:p>
        </p:txBody>
      </p:sp>
      <p:pic>
        <p:nvPicPr>
          <p:cNvPr id="4" name="Picture 3">
            <a:extLst>
              <a:ext uri="{FF2B5EF4-FFF2-40B4-BE49-F238E27FC236}">
                <a16:creationId xmlns:a16="http://schemas.microsoft.com/office/drawing/2014/main" id="{CA5E1EC4-402D-D14A-AC18-31786F7114FB}"/>
              </a:ext>
            </a:extLst>
          </p:cNvPr>
          <p:cNvPicPr>
            <a:picLocks noChangeAspect="1"/>
          </p:cNvPicPr>
          <p:nvPr/>
        </p:nvPicPr>
        <p:blipFill>
          <a:blip r:embed="rId2"/>
          <a:stretch>
            <a:fillRect/>
          </a:stretch>
        </p:blipFill>
        <p:spPr>
          <a:xfrm>
            <a:off x="1110456" y="3779409"/>
            <a:ext cx="9602851" cy="2992094"/>
          </a:xfrm>
          <a:prstGeom prst="rect">
            <a:avLst/>
          </a:prstGeom>
        </p:spPr>
      </p:pic>
    </p:spTree>
    <p:extLst>
      <p:ext uri="{BB962C8B-B14F-4D97-AF65-F5344CB8AC3E}">
        <p14:creationId xmlns:p14="http://schemas.microsoft.com/office/powerpoint/2010/main" val="279910487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D042A-67F5-2840-9DC8-DF7AA5F3E48B}"/>
              </a:ext>
            </a:extLst>
          </p:cNvPr>
          <p:cNvSpPr>
            <a:spLocks noGrp="1"/>
          </p:cNvSpPr>
          <p:nvPr>
            <p:ph type="title"/>
          </p:nvPr>
        </p:nvSpPr>
        <p:spPr/>
        <p:txBody>
          <a:bodyPr/>
          <a:lstStyle/>
          <a:p>
            <a:r>
              <a:rPr lang="en-US" dirty="0"/>
              <a:t>Saved it as a TensorFlow </a:t>
            </a:r>
            <a:r>
              <a:rPr lang="en-US" dirty="0" err="1"/>
              <a:t>Keras</a:t>
            </a:r>
            <a:r>
              <a:rPr lang="en-US" dirty="0"/>
              <a:t> H5 model </a:t>
            </a:r>
          </a:p>
        </p:txBody>
      </p:sp>
      <p:sp>
        <p:nvSpPr>
          <p:cNvPr id="3" name="Content Placeholder 2">
            <a:extLst>
              <a:ext uri="{FF2B5EF4-FFF2-40B4-BE49-F238E27FC236}">
                <a16:creationId xmlns:a16="http://schemas.microsoft.com/office/drawing/2014/main" id="{40F24F16-3F01-4347-B3E9-2512136D3EA2}"/>
              </a:ext>
            </a:extLst>
          </p:cNvPr>
          <p:cNvSpPr>
            <a:spLocks noGrp="1"/>
          </p:cNvSpPr>
          <p:nvPr>
            <p:ph idx="1"/>
          </p:nvPr>
        </p:nvSpPr>
        <p:spPr/>
        <p:txBody>
          <a:bodyPr/>
          <a:lstStyle/>
          <a:p>
            <a:r>
              <a:rPr lang="en-US" dirty="0"/>
              <a:t>After evaluating the neural network model, We saved it as a TensorFlow </a:t>
            </a:r>
            <a:r>
              <a:rPr lang="en-US" dirty="0" err="1"/>
              <a:t>Keras</a:t>
            </a:r>
            <a:r>
              <a:rPr lang="en-US" dirty="0"/>
              <a:t> H5 model </a:t>
            </a:r>
            <a:r>
              <a:rPr lang="en-US" i="1" dirty="0"/>
              <a:t>(mouse_fatigue_level.h5)</a:t>
            </a:r>
            <a:r>
              <a:rPr lang="en-US" dirty="0"/>
              <a:t> to the </a:t>
            </a:r>
            <a:r>
              <a:rPr lang="en-US" i="1" dirty="0"/>
              <a:t>model</a:t>
            </a:r>
            <a:r>
              <a:rPr lang="en-US" dirty="0"/>
              <a:t> folder.</a:t>
            </a:r>
          </a:p>
          <a:p>
            <a:r>
              <a:rPr lang="en-US" dirty="0"/>
              <a:t>However, running a TensorFlow </a:t>
            </a:r>
            <a:r>
              <a:rPr lang="en-US" dirty="0" err="1"/>
              <a:t>Keras</a:t>
            </a:r>
            <a:r>
              <a:rPr lang="en-US" dirty="0"/>
              <a:t> H5 model on </a:t>
            </a:r>
            <a:r>
              <a:rPr lang="en-US" dirty="0" err="1"/>
              <a:t>Wio</a:t>
            </a:r>
            <a:r>
              <a:rPr lang="en-US" dirty="0"/>
              <a:t> Terminal to make predictions on muscle soreness levels is not eligible and efficient considering size, latency, and power consumption.</a:t>
            </a:r>
          </a:p>
          <a:p>
            <a:r>
              <a:rPr lang="en-US" dirty="0"/>
              <a:t>Thus, We converted the neural network model from a TensorFlow </a:t>
            </a:r>
            <a:r>
              <a:rPr lang="en-US" dirty="0" err="1"/>
              <a:t>Keras</a:t>
            </a:r>
            <a:r>
              <a:rPr lang="en-US" dirty="0"/>
              <a:t> H5 model (.h5) to a TensorFlow Lite model (.</a:t>
            </a:r>
            <a:r>
              <a:rPr lang="en-US" dirty="0" err="1"/>
              <a:t>tflite</a:t>
            </a:r>
            <a:r>
              <a:rPr lang="en-US" dirty="0"/>
              <a:t>). Then, We modified the TensorFlow Lite model to create a C array (.h file) to run the model on </a:t>
            </a:r>
            <a:r>
              <a:rPr lang="en-US" dirty="0" err="1"/>
              <a:t>Wio</a:t>
            </a:r>
            <a:r>
              <a:rPr lang="en-US" dirty="0"/>
              <a:t> Terminal successfully.</a:t>
            </a:r>
          </a:p>
          <a:p>
            <a:endParaRPr lang="en-US" dirty="0"/>
          </a:p>
        </p:txBody>
      </p:sp>
    </p:spTree>
    <p:extLst>
      <p:ext uri="{BB962C8B-B14F-4D97-AF65-F5344CB8AC3E}">
        <p14:creationId xmlns:p14="http://schemas.microsoft.com/office/powerpoint/2010/main" val="320391572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BE4F-A9C1-E041-96F2-F167DCA89C52}"/>
              </a:ext>
            </a:extLst>
          </p:cNvPr>
          <p:cNvSpPr>
            <a:spLocks noGrp="1"/>
          </p:cNvSpPr>
          <p:nvPr>
            <p:ph type="title"/>
          </p:nvPr>
        </p:nvSpPr>
        <p:spPr/>
        <p:txBody>
          <a:bodyPr/>
          <a:lstStyle/>
          <a:p>
            <a:r>
              <a:rPr lang="en-US" dirty="0"/>
              <a:t>Convert TF model</a:t>
            </a:r>
          </a:p>
        </p:txBody>
      </p:sp>
      <p:sp>
        <p:nvSpPr>
          <p:cNvPr id="3" name="Content Placeholder 2">
            <a:extLst>
              <a:ext uri="{FF2B5EF4-FFF2-40B4-BE49-F238E27FC236}">
                <a16:creationId xmlns:a16="http://schemas.microsoft.com/office/drawing/2014/main" id="{053D8433-54C0-5B4B-A53A-4E0EF4C7B773}"/>
              </a:ext>
            </a:extLst>
          </p:cNvPr>
          <p:cNvSpPr>
            <a:spLocks noGrp="1"/>
          </p:cNvSpPr>
          <p:nvPr>
            <p:ph idx="1"/>
          </p:nvPr>
        </p:nvSpPr>
        <p:spPr/>
        <p:txBody>
          <a:bodyPr/>
          <a:lstStyle/>
          <a:p>
            <a:r>
              <a:rPr lang="en-US" dirty="0"/>
              <a:t>In the </a:t>
            </a:r>
            <a:r>
              <a:rPr lang="en-US" i="1" dirty="0" err="1"/>
              <a:t>convert_TF_model</a:t>
            </a:r>
            <a:r>
              <a:rPr lang="en-US" dirty="0"/>
              <a:t> function, convert the recently trained and evaluated model to a TensorFlow Lite model by applying the </a:t>
            </a:r>
            <a:r>
              <a:rPr lang="en-US" dirty="0">
                <a:hlinkClick r:id="rId2"/>
              </a:rPr>
              <a:t>TensorFlow Lite converter </a:t>
            </a:r>
            <a:r>
              <a:rPr lang="en-US" i="1" dirty="0"/>
              <a:t>(</a:t>
            </a:r>
            <a:r>
              <a:rPr lang="en-US" i="1" dirty="0" err="1"/>
              <a:t>tf.lite.TFLiteConverter.from_keras_model</a:t>
            </a:r>
            <a:r>
              <a:rPr lang="en-US" i="1" dirty="0"/>
              <a:t>)</a:t>
            </a:r>
            <a:r>
              <a:rPr lang="en-US" dirty="0"/>
              <a:t>.</a:t>
            </a:r>
          </a:p>
          <a:p>
            <a:r>
              <a:rPr lang="en-US" dirty="0"/>
              <a:t>Then, save the generated TensorFlow Lite model to the </a:t>
            </a:r>
            <a:r>
              <a:rPr lang="en-US" i="1" dirty="0"/>
              <a:t>model</a:t>
            </a:r>
            <a:r>
              <a:rPr lang="en-US" dirty="0"/>
              <a:t> folder </a:t>
            </a:r>
            <a:r>
              <a:rPr lang="en-US" i="1" dirty="0"/>
              <a:t>(</a:t>
            </a:r>
            <a:r>
              <a:rPr lang="en-US" i="1" dirty="0" err="1"/>
              <a:t>mouse_fatigue_level.tflite</a:t>
            </a:r>
            <a:r>
              <a:rPr lang="en-US" i="1" dirty="0"/>
              <a:t>)</a:t>
            </a:r>
            <a:r>
              <a:rPr lang="en-US" dirty="0"/>
              <a:t>.</a:t>
            </a:r>
          </a:p>
          <a:p>
            <a:r>
              <a:rPr lang="en-US" dirty="0"/>
              <a:t>Modify the saved TensorFlow Lite model to a C array (.h file) by executing the </a:t>
            </a:r>
            <a:r>
              <a:rPr lang="en-US" i="1" dirty="0" err="1"/>
              <a:t>hex_to_c_array</a:t>
            </a:r>
            <a:r>
              <a:rPr lang="en-US" dirty="0"/>
              <a:t> function.</a:t>
            </a:r>
          </a:p>
          <a:p>
            <a:r>
              <a:rPr lang="en-US" dirty="0"/>
              <a:t>Finally, save the generated C array to the </a:t>
            </a:r>
            <a:r>
              <a:rPr lang="en-US" i="1" dirty="0"/>
              <a:t>model</a:t>
            </a:r>
            <a:r>
              <a:rPr lang="en-US" dirty="0"/>
              <a:t> folder </a:t>
            </a:r>
            <a:r>
              <a:rPr lang="en-US" i="1" dirty="0"/>
              <a:t>(</a:t>
            </a:r>
            <a:r>
              <a:rPr lang="en-US" i="1" dirty="0" err="1"/>
              <a:t>mouse_fatigue_level.h</a:t>
            </a:r>
            <a:r>
              <a:rPr lang="en-US" i="1" dirty="0"/>
              <a:t>)</a:t>
            </a:r>
            <a:r>
              <a:rPr lang="en-US" dirty="0"/>
              <a:t>.</a:t>
            </a:r>
          </a:p>
          <a:p>
            <a:endParaRPr lang="en-US" dirty="0"/>
          </a:p>
        </p:txBody>
      </p:sp>
    </p:spTree>
    <p:extLst>
      <p:ext uri="{BB962C8B-B14F-4D97-AF65-F5344CB8AC3E}">
        <p14:creationId xmlns:p14="http://schemas.microsoft.com/office/powerpoint/2010/main" val="270625393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71F7D1-7378-A442-A105-4869BC2285F6}"/>
              </a:ext>
            </a:extLst>
          </p:cNvPr>
          <p:cNvSpPr>
            <a:spLocks noGrp="1"/>
          </p:cNvSpPr>
          <p:nvPr>
            <p:ph type="title"/>
          </p:nvPr>
        </p:nvSpPr>
        <p:spPr/>
        <p:txBody>
          <a:bodyPr/>
          <a:lstStyle/>
          <a:p>
            <a:r>
              <a:rPr lang="en-US" b="1" dirty="0"/>
              <a:t>Setting up the model on </a:t>
            </a:r>
            <a:r>
              <a:rPr lang="en-US" b="1" dirty="0" err="1"/>
              <a:t>Wio</a:t>
            </a:r>
            <a:r>
              <a:rPr lang="en-US" b="1" dirty="0"/>
              <a:t> Terminal</a:t>
            </a:r>
            <a:br>
              <a:rPr lang="en-US" b="1" dirty="0"/>
            </a:br>
            <a:endParaRPr lang="en-US" dirty="0"/>
          </a:p>
        </p:txBody>
      </p:sp>
      <p:sp>
        <p:nvSpPr>
          <p:cNvPr id="3" name="Content Placeholder 2">
            <a:extLst>
              <a:ext uri="{FF2B5EF4-FFF2-40B4-BE49-F238E27FC236}">
                <a16:creationId xmlns:a16="http://schemas.microsoft.com/office/drawing/2014/main" id="{69C58CBB-95AB-5E46-A1AB-1085614725E6}"/>
              </a:ext>
            </a:extLst>
          </p:cNvPr>
          <p:cNvSpPr>
            <a:spLocks noGrp="1"/>
          </p:cNvSpPr>
          <p:nvPr>
            <p:ph idx="1"/>
          </p:nvPr>
        </p:nvSpPr>
        <p:spPr/>
        <p:txBody>
          <a:bodyPr>
            <a:normAutofit/>
          </a:bodyPr>
          <a:lstStyle/>
          <a:p>
            <a:r>
              <a:rPr lang="en-US" dirty="0"/>
              <a:t>After building, training, and converting the neural network model to a C array (.h file), We needed to upload and run the model directly on </a:t>
            </a:r>
            <a:r>
              <a:rPr lang="en-US" dirty="0" err="1"/>
              <a:t>Wio</a:t>
            </a:r>
            <a:r>
              <a:rPr lang="en-US" dirty="0"/>
              <a:t> Terminal so as to create an easy-to-use and capable device without any dependencies.</a:t>
            </a:r>
          </a:p>
          <a:p>
            <a:r>
              <a:rPr lang="en-US" dirty="0"/>
              <a:t>To download the official TensorFlow library on the Arduino IDE, go to </a:t>
            </a:r>
            <a:r>
              <a:rPr lang="en-US" i="1" dirty="0"/>
              <a:t>Sketch | Include Library |Manage Libraries…</a:t>
            </a:r>
            <a:r>
              <a:rPr lang="en-US" dirty="0"/>
              <a:t> and search for </a:t>
            </a:r>
            <a:r>
              <a:rPr lang="en-US" i="1" dirty="0"/>
              <a:t>TensorFlow</a:t>
            </a:r>
            <a:r>
              <a:rPr lang="en-US" dirty="0"/>
              <a:t>. Then, install the latest version of the </a:t>
            </a:r>
            <a:r>
              <a:rPr lang="en-US" i="1" dirty="0" err="1"/>
              <a:t>Arduino_TensorFlowLite</a:t>
            </a:r>
            <a:r>
              <a:rPr lang="en-US" dirty="0"/>
              <a:t> library.</a:t>
            </a:r>
          </a:p>
        </p:txBody>
      </p:sp>
    </p:spTree>
    <p:extLst>
      <p:ext uri="{BB962C8B-B14F-4D97-AF65-F5344CB8AC3E}">
        <p14:creationId xmlns:p14="http://schemas.microsoft.com/office/powerpoint/2010/main" val="287214453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2E299-83FD-C048-81BB-0C0CE7B55EB8}"/>
              </a:ext>
            </a:extLst>
          </p:cNvPr>
          <p:cNvSpPr>
            <a:spLocks noGrp="1"/>
          </p:cNvSpPr>
          <p:nvPr>
            <p:ph type="title"/>
          </p:nvPr>
        </p:nvSpPr>
        <p:spPr/>
        <p:txBody>
          <a:bodyPr/>
          <a:lstStyle/>
          <a:p>
            <a:r>
              <a:rPr lang="en-US" dirty="0"/>
              <a:t>Arduino </a:t>
            </a:r>
            <a:r>
              <a:rPr lang="en-US" dirty="0" err="1"/>
              <a:t>Tensorflow</a:t>
            </a:r>
            <a:r>
              <a:rPr lang="en-US" dirty="0"/>
              <a:t> Lite</a:t>
            </a:r>
          </a:p>
        </p:txBody>
      </p:sp>
      <p:pic>
        <p:nvPicPr>
          <p:cNvPr id="4" name="Content Placeholder 3">
            <a:extLst>
              <a:ext uri="{FF2B5EF4-FFF2-40B4-BE49-F238E27FC236}">
                <a16:creationId xmlns:a16="http://schemas.microsoft.com/office/drawing/2014/main" id="{2F6FD3B3-BDDB-E84C-BC9A-651C6547C827}"/>
              </a:ext>
            </a:extLst>
          </p:cNvPr>
          <p:cNvPicPr>
            <a:picLocks noGrp="1" noChangeAspect="1"/>
          </p:cNvPicPr>
          <p:nvPr>
            <p:ph idx="1"/>
          </p:nvPr>
        </p:nvPicPr>
        <p:blipFill>
          <a:blip r:embed="rId2"/>
          <a:stretch>
            <a:fillRect/>
          </a:stretch>
        </p:blipFill>
        <p:spPr>
          <a:xfrm>
            <a:off x="1054100" y="2559844"/>
            <a:ext cx="10083800" cy="2882900"/>
          </a:xfrm>
          <a:prstGeom prst="rect">
            <a:avLst/>
          </a:prstGeom>
        </p:spPr>
      </p:pic>
    </p:spTree>
    <p:extLst>
      <p:ext uri="{BB962C8B-B14F-4D97-AF65-F5344CB8AC3E}">
        <p14:creationId xmlns:p14="http://schemas.microsoft.com/office/powerpoint/2010/main" val="167793030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1F19DE-F7EE-1D43-A022-2059E3F743E7}"/>
              </a:ext>
            </a:extLst>
          </p:cNvPr>
          <p:cNvSpPr>
            <a:spLocks noGrp="1"/>
          </p:cNvSpPr>
          <p:nvPr>
            <p:ph type="title"/>
          </p:nvPr>
        </p:nvSpPr>
        <p:spPr/>
        <p:txBody>
          <a:bodyPr>
            <a:normAutofit fontScale="90000"/>
          </a:bodyPr>
          <a:lstStyle/>
          <a:p>
            <a:r>
              <a:rPr lang="en-US" dirty="0"/>
              <a:t>Import the neural network model modified as a C array </a:t>
            </a:r>
            <a:r>
              <a:rPr lang="en-US" i="1" dirty="0"/>
              <a:t>(</a:t>
            </a:r>
            <a:r>
              <a:rPr lang="en-US" i="1" dirty="0" err="1"/>
              <a:t>mouse_fatigue_level.h</a:t>
            </a:r>
            <a:r>
              <a:rPr lang="en-US" i="1" dirty="0"/>
              <a:t>)</a:t>
            </a:r>
            <a:r>
              <a:rPr lang="en-US" dirty="0"/>
              <a:t> to run inferences.</a:t>
            </a:r>
          </a:p>
        </p:txBody>
      </p:sp>
      <p:sp>
        <p:nvSpPr>
          <p:cNvPr id="3" name="Content Placeholder 2">
            <a:extLst>
              <a:ext uri="{FF2B5EF4-FFF2-40B4-BE49-F238E27FC236}">
                <a16:creationId xmlns:a16="http://schemas.microsoft.com/office/drawing/2014/main" id="{97B49394-A48C-1845-95D8-A9110D261172}"/>
              </a:ext>
            </a:extLst>
          </p:cNvPr>
          <p:cNvSpPr>
            <a:spLocks noGrp="1"/>
          </p:cNvSpPr>
          <p:nvPr>
            <p:ph idx="1"/>
          </p:nvPr>
        </p:nvSpPr>
        <p:spPr/>
        <p:txBody>
          <a:bodyPr>
            <a:normAutofit/>
          </a:bodyPr>
          <a:lstStyle/>
          <a:p>
            <a:r>
              <a:rPr lang="en-US" dirty="0"/>
              <a:t>After installing the TensorFlow library on the Arduino IDE, We needed to import the neural network model modified as a C array </a:t>
            </a:r>
            <a:r>
              <a:rPr lang="en-US" i="1" dirty="0"/>
              <a:t>(</a:t>
            </a:r>
            <a:r>
              <a:rPr lang="en-US" i="1" dirty="0" err="1"/>
              <a:t>mouse_fatigue_level.h</a:t>
            </a:r>
            <a:r>
              <a:rPr lang="en-US" i="1" dirty="0"/>
              <a:t>)</a:t>
            </a:r>
            <a:r>
              <a:rPr lang="en-US" dirty="0"/>
              <a:t> to run inferences.</a:t>
            </a:r>
          </a:p>
          <a:p>
            <a:r>
              <a:rPr lang="en-US" dirty="0"/>
              <a:t>To import the TensorFlow Lite model converted as a C array (.h file), go to </a:t>
            </a:r>
            <a:r>
              <a:rPr lang="en-US" i="1" dirty="0"/>
              <a:t>Sketch | Add File...</a:t>
            </a:r>
            <a:endParaRPr lang="en-US" dirty="0"/>
          </a:p>
          <a:p>
            <a:r>
              <a:rPr lang="en-US" dirty="0"/>
              <a:t>After importing the converted model (.h file) successfully to the Arduino IDE, We modified the code in to run the neural network model. Then, We employed the 5-way switch integrated into </a:t>
            </a:r>
            <a:r>
              <a:rPr lang="en-US" dirty="0" err="1"/>
              <a:t>Wio</a:t>
            </a:r>
            <a:r>
              <a:rPr lang="en-US" dirty="0"/>
              <a:t> Terminal to run inferences so as to forecast forearm muscle soreness levels</a:t>
            </a:r>
          </a:p>
        </p:txBody>
      </p:sp>
    </p:spTree>
    <p:extLst>
      <p:ext uri="{BB962C8B-B14F-4D97-AF65-F5344CB8AC3E}">
        <p14:creationId xmlns:p14="http://schemas.microsoft.com/office/powerpoint/2010/main" val="225599374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58DCCD-C777-5046-BF8A-6D80DB7023E6}"/>
              </a:ext>
            </a:extLst>
          </p:cNvPr>
          <p:cNvSpPr>
            <a:spLocks noGrp="1"/>
          </p:cNvSpPr>
          <p:nvPr>
            <p:ph type="title"/>
          </p:nvPr>
        </p:nvSpPr>
        <p:spPr/>
        <p:txBody>
          <a:bodyPr>
            <a:normAutofit/>
          </a:bodyPr>
          <a:lstStyle/>
          <a:p>
            <a:r>
              <a:rPr lang="en-US" b="1" dirty="0"/>
              <a:t>Running the model on </a:t>
            </a:r>
            <a:r>
              <a:rPr lang="en-US" b="1" dirty="0" err="1"/>
              <a:t>Wio</a:t>
            </a:r>
            <a:r>
              <a:rPr lang="en-US" b="1" dirty="0"/>
              <a:t> Terminal to make predictions on muscle soreness levels</a:t>
            </a:r>
            <a:endParaRPr lang="en-US" dirty="0"/>
          </a:p>
        </p:txBody>
      </p:sp>
      <p:sp>
        <p:nvSpPr>
          <p:cNvPr id="3" name="Content Placeholder 2">
            <a:extLst>
              <a:ext uri="{FF2B5EF4-FFF2-40B4-BE49-F238E27FC236}">
                <a16:creationId xmlns:a16="http://schemas.microsoft.com/office/drawing/2014/main" id="{DD0D0304-FFDA-D845-B250-B3E5CCE8DA23}"/>
              </a:ext>
            </a:extLst>
          </p:cNvPr>
          <p:cNvSpPr>
            <a:spLocks noGrp="1"/>
          </p:cNvSpPr>
          <p:nvPr>
            <p:ph idx="1"/>
          </p:nvPr>
        </p:nvSpPr>
        <p:spPr/>
        <p:txBody>
          <a:bodyPr>
            <a:normAutofit fontScale="92500" lnSpcReduction="10000"/>
          </a:bodyPr>
          <a:lstStyle/>
          <a:p>
            <a:r>
              <a:rPr lang="en-US" dirty="0"/>
              <a:t>The neural network model predicts possibilities of labels (muscle soreness classes) for each given input as an array of 3 numbers. They represent the model's </a:t>
            </a:r>
            <a:r>
              <a:rPr lang="en-US" i="1" dirty="0"/>
              <a:t>"confidence"</a:t>
            </a:r>
            <a:r>
              <a:rPr lang="en-US" dirty="0"/>
              <a:t> that the given input array corresponds to each of the three different muscle soreness classes based on GSR and EMG measurements [0 - 2], as shown in Step 4:</a:t>
            </a:r>
          </a:p>
          <a:p>
            <a:r>
              <a:rPr lang="en-US" dirty="0"/>
              <a:t>0 — Relaxed</a:t>
            </a:r>
          </a:p>
          <a:p>
            <a:r>
              <a:rPr lang="en-US" dirty="0"/>
              <a:t>1 — Tense</a:t>
            </a:r>
          </a:p>
          <a:p>
            <a:r>
              <a:rPr lang="en-US" dirty="0"/>
              <a:t>2 — Exhausted</a:t>
            </a:r>
          </a:p>
          <a:p>
            <a:r>
              <a:rPr lang="en-US" dirty="0"/>
              <a:t>After importing and setting up the neural network model as a C array on </a:t>
            </a:r>
            <a:r>
              <a:rPr lang="en-US" dirty="0" err="1"/>
              <a:t>Wio</a:t>
            </a:r>
            <a:r>
              <a:rPr lang="en-US" dirty="0"/>
              <a:t> Terminal successfully, I utilized the model to run inferences to forecast muscle soreness levels.</a:t>
            </a:r>
          </a:p>
          <a:p>
            <a:endParaRPr lang="en-US" dirty="0"/>
          </a:p>
        </p:txBody>
      </p:sp>
    </p:spTree>
    <p:extLst>
      <p:ext uri="{BB962C8B-B14F-4D97-AF65-F5344CB8AC3E}">
        <p14:creationId xmlns:p14="http://schemas.microsoft.com/office/powerpoint/2010/main" val="211108367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2B8AD5-65AA-9049-97EE-A2B0CD907255}"/>
              </a:ext>
            </a:extLst>
          </p:cNvPr>
          <p:cNvSpPr>
            <a:spLocks noGrp="1"/>
          </p:cNvSpPr>
          <p:nvPr>
            <p:ph type="title"/>
          </p:nvPr>
        </p:nvSpPr>
        <p:spPr/>
        <p:txBody>
          <a:bodyPr>
            <a:normAutofit fontScale="90000"/>
          </a:bodyPr>
          <a:lstStyle/>
          <a:p>
            <a:r>
              <a:rPr lang="en-US" dirty="0"/>
              <a:t>The device displays real-time GSR and EMG measurements as line charts on the TFT screen</a:t>
            </a:r>
          </a:p>
        </p:txBody>
      </p:sp>
      <p:pic>
        <p:nvPicPr>
          <p:cNvPr id="4" name="Content Placeholder 3">
            <a:extLst>
              <a:ext uri="{FF2B5EF4-FFF2-40B4-BE49-F238E27FC236}">
                <a16:creationId xmlns:a16="http://schemas.microsoft.com/office/drawing/2014/main" id="{B01E6B63-3C28-6D47-B9E7-59ED43ED1474}"/>
              </a:ext>
            </a:extLst>
          </p:cNvPr>
          <p:cNvPicPr>
            <a:picLocks noGrp="1" noChangeAspect="1"/>
          </p:cNvPicPr>
          <p:nvPr>
            <p:ph idx="1"/>
          </p:nvPr>
        </p:nvPicPr>
        <p:blipFill>
          <a:blip r:embed="rId2"/>
          <a:stretch>
            <a:fillRect/>
          </a:stretch>
        </p:blipFill>
        <p:spPr>
          <a:xfrm>
            <a:off x="3311611" y="1893114"/>
            <a:ext cx="4117889" cy="3117830"/>
          </a:xfrm>
          <a:prstGeom prst="rect">
            <a:avLst/>
          </a:prstGeom>
        </p:spPr>
      </p:pic>
    </p:spTree>
    <p:extLst>
      <p:ext uri="{BB962C8B-B14F-4D97-AF65-F5344CB8AC3E}">
        <p14:creationId xmlns:p14="http://schemas.microsoft.com/office/powerpoint/2010/main" val="371137462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E5C6692-05A1-3347-BA5C-EA73D461B873}"/>
              </a:ext>
            </a:extLst>
          </p:cNvPr>
          <p:cNvSpPr>
            <a:spLocks noGrp="1"/>
          </p:cNvSpPr>
          <p:nvPr>
            <p:ph type="title"/>
          </p:nvPr>
        </p:nvSpPr>
        <p:spPr/>
        <p:txBody>
          <a:bodyPr/>
          <a:lstStyle/>
          <a:p>
            <a:r>
              <a:rPr lang="en-US" dirty="0"/>
              <a:t>Predicting forearm muscle soreness levels (classes)</a:t>
            </a:r>
          </a:p>
        </p:txBody>
      </p:sp>
      <p:sp>
        <p:nvSpPr>
          <p:cNvPr id="3" name="Content Placeholder 2">
            <a:extLst>
              <a:ext uri="{FF2B5EF4-FFF2-40B4-BE49-F238E27FC236}">
                <a16:creationId xmlns:a16="http://schemas.microsoft.com/office/drawing/2014/main" id="{44CA336B-22B8-7147-9E0E-53D1D2E1188A}"/>
              </a:ext>
            </a:extLst>
          </p:cNvPr>
          <p:cNvSpPr>
            <a:spLocks noGrp="1"/>
          </p:cNvSpPr>
          <p:nvPr>
            <p:ph idx="1"/>
          </p:nvPr>
        </p:nvSpPr>
        <p:spPr/>
        <p:txBody>
          <a:bodyPr/>
          <a:lstStyle/>
          <a:p>
            <a:r>
              <a:rPr lang="en-US" dirty="0"/>
              <a:t>the device displays the output, which represents the most accurate label (muscle soreness class) predicted by the model.</a:t>
            </a:r>
          </a:p>
          <a:p>
            <a:r>
              <a:rPr lang="en-US" dirty="0"/>
              <a:t>Each muscle soreness level (class) has a unique image (16-bit BMP file) and color code to be shown on the TFT screen when being detected as the output:</a:t>
            </a:r>
          </a:p>
        </p:txBody>
      </p:sp>
      <p:pic>
        <p:nvPicPr>
          <p:cNvPr id="4" name="Picture 3">
            <a:extLst>
              <a:ext uri="{FF2B5EF4-FFF2-40B4-BE49-F238E27FC236}">
                <a16:creationId xmlns:a16="http://schemas.microsoft.com/office/drawing/2014/main" id="{66BC3ADB-60D6-7742-8B30-DCBA381E8533}"/>
              </a:ext>
            </a:extLst>
          </p:cNvPr>
          <p:cNvPicPr>
            <a:picLocks noChangeAspect="1"/>
          </p:cNvPicPr>
          <p:nvPr/>
        </p:nvPicPr>
        <p:blipFill>
          <a:blip r:embed="rId2"/>
          <a:stretch>
            <a:fillRect/>
          </a:stretch>
        </p:blipFill>
        <p:spPr>
          <a:xfrm>
            <a:off x="1024361" y="4206875"/>
            <a:ext cx="2882900" cy="2286000"/>
          </a:xfrm>
          <a:prstGeom prst="rect">
            <a:avLst/>
          </a:prstGeom>
        </p:spPr>
      </p:pic>
      <p:pic>
        <p:nvPicPr>
          <p:cNvPr id="5" name="Picture 4">
            <a:extLst>
              <a:ext uri="{FF2B5EF4-FFF2-40B4-BE49-F238E27FC236}">
                <a16:creationId xmlns:a16="http://schemas.microsoft.com/office/drawing/2014/main" id="{D17C0349-4EC9-E643-8ACA-BD4D2DF60138}"/>
              </a:ext>
            </a:extLst>
          </p:cNvPr>
          <p:cNvPicPr>
            <a:picLocks noChangeAspect="1"/>
          </p:cNvPicPr>
          <p:nvPr/>
        </p:nvPicPr>
        <p:blipFill>
          <a:blip r:embed="rId3"/>
          <a:stretch>
            <a:fillRect/>
          </a:stretch>
        </p:blipFill>
        <p:spPr>
          <a:xfrm>
            <a:off x="4494942" y="4270375"/>
            <a:ext cx="2889250" cy="2222500"/>
          </a:xfrm>
          <a:prstGeom prst="rect">
            <a:avLst/>
          </a:prstGeom>
        </p:spPr>
      </p:pic>
      <p:pic>
        <p:nvPicPr>
          <p:cNvPr id="6" name="Picture 5">
            <a:extLst>
              <a:ext uri="{FF2B5EF4-FFF2-40B4-BE49-F238E27FC236}">
                <a16:creationId xmlns:a16="http://schemas.microsoft.com/office/drawing/2014/main" id="{E87262C7-6A60-C949-8277-11E7703D29FE}"/>
              </a:ext>
            </a:extLst>
          </p:cNvPr>
          <p:cNvPicPr>
            <a:picLocks noChangeAspect="1"/>
          </p:cNvPicPr>
          <p:nvPr/>
        </p:nvPicPr>
        <p:blipFill>
          <a:blip r:embed="rId4"/>
          <a:stretch>
            <a:fillRect/>
          </a:stretch>
        </p:blipFill>
        <p:spPr>
          <a:xfrm>
            <a:off x="7965646" y="4295775"/>
            <a:ext cx="2806700" cy="2197100"/>
          </a:xfrm>
          <a:prstGeom prst="rect">
            <a:avLst/>
          </a:prstGeom>
        </p:spPr>
      </p:pic>
    </p:spTree>
    <p:extLst>
      <p:ext uri="{BB962C8B-B14F-4D97-AF65-F5344CB8AC3E}">
        <p14:creationId xmlns:p14="http://schemas.microsoft.com/office/powerpoint/2010/main" val="12277147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2" name="Rectangle 70">
            <a:extLst>
              <a:ext uri="{FF2B5EF4-FFF2-40B4-BE49-F238E27FC236}">
                <a16:creationId xmlns:a16="http://schemas.microsoft.com/office/drawing/2014/main" id="{45D37F4E-DDB4-456B-97E0-9937730A03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4F4B0D-516A-E345-8F03-4A8EFAC6DE64}"/>
              </a:ext>
            </a:extLst>
          </p:cNvPr>
          <p:cNvSpPr>
            <a:spLocks noGrp="1"/>
          </p:cNvSpPr>
          <p:nvPr>
            <p:ph type="title"/>
          </p:nvPr>
        </p:nvSpPr>
        <p:spPr>
          <a:xfrm>
            <a:off x="572493" y="238539"/>
            <a:ext cx="11018520" cy="1434415"/>
          </a:xfrm>
        </p:spPr>
        <p:txBody>
          <a:bodyPr anchor="b">
            <a:normAutofit/>
          </a:bodyPr>
          <a:lstStyle/>
          <a:p>
            <a:r>
              <a:rPr lang="en-US" sz="5400"/>
              <a:t>Conclusion</a:t>
            </a:r>
          </a:p>
        </p:txBody>
      </p:sp>
      <p:sp>
        <p:nvSpPr>
          <p:cNvPr id="2053" name="sketchy line">
            <a:extLst>
              <a:ext uri="{FF2B5EF4-FFF2-40B4-BE49-F238E27FC236}">
                <a16:creationId xmlns:a16="http://schemas.microsoft.com/office/drawing/2014/main" id="{B2DD41CD-8F47-4F56-AD12-4E2FF76969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2493" y="1681544"/>
            <a:ext cx="10972800" cy="18288"/>
          </a:xfrm>
          <a:custGeom>
            <a:avLst/>
            <a:gdLst>
              <a:gd name="connsiteX0" fmla="*/ 0 w 10972800"/>
              <a:gd name="connsiteY0" fmla="*/ 0 h 18288"/>
              <a:gd name="connsiteX1" fmla="*/ 356616 w 10972800"/>
              <a:gd name="connsiteY1" fmla="*/ 0 h 18288"/>
              <a:gd name="connsiteX2" fmla="*/ 1042416 w 10972800"/>
              <a:gd name="connsiteY2" fmla="*/ 0 h 18288"/>
              <a:gd name="connsiteX3" fmla="*/ 1947672 w 10972800"/>
              <a:gd name="connsiteY3" fmla="*/ 0 h 18288"/>
              <a:gd name="connsiteX4" fmla="*/ 2633472 w 10972800"/>
              <a:gd name="connsiteY4" fmla="*/ 0 h 18288"/>
              <a:gd name="connsiteX5" fmla="*/ 2990088 w 10972800"/>
              <a:gd name="connsiteY5" fmla="*/ 0 h 18288"/>
              <a:gd name="connsiteX6" fmla="*/ 3456432 w 10972800"/>
              <a:gd name="connsiteY6" fmla="*/ 0 h 18288"/>
              <a:gd name="connsiteX7" fmla="*/ 4361688 w 10972800"/>
              <a:gd name="connsiteY7" fmla="*/ 0 h 18288"/>
              <a:gd name="connsiteX8" fmla="*/ 5266944 w 10972800"/>
              <a:gd name="connsiteY8" fmla="*/ 0 h 18288"/>
              <a:gd name="connsiteX9" fmla="*/ 6172200 w 10972800"/>
              <a:gd name="connsiteY9" fmla="*/ 0 h 18288"/>
              <a:gd name="connsiteX10" fmla="*/ 6528816 w 10972800"/>
              <a:gd name="connsiteY10" fmla="*/ 0 h 18288"/>
              <a:gd name="connsiteX11" fmla="*/ 7214616 w 10972800"/>
              <a:gd name="connsiteY11" fmla="*/ 0 h 18288"/>
              <a:gd name="connsiteX12" fmla="*/ 7790688 w 10972800"/>
              <a:gd name="connsiteY12" fmla="*/ 0 h 18288"/>
              <a:gd name="connsiteX13" fmla="*/ 8147304 w 10972800"/>
              <a:gd name="connsiteY13" fmla="*/ 0 h 18288"/>
              <a:gd name="connsiteX14" fmla="*/ 9052560 w 10972800"/>
              <a:gd name="connsiteY14" fmla="*/ 0 h 18288"/>
              <a:gd name="connsiteX15" fmla="*/ 9409176 w 10972800"/>
              <a:gd name="connsiteY15" fmla="*/ 0 h 18288"/>
              <a:gd name="connsiteX16" fmla="*/ 9765792 w 10972800"/>
              <a:gd name="connsiteY16" fmla="*/ 0 h 18288"/>
              <a:gd name="connsiteX17" fmla="*/ 10341864 w 10972800"/>
              <a:gd name="connsiteY17" fmla="*/ 0 h 18288"/>
              <a:gd name="connsiteX18" fmla="*/ 10972800 w 10972800"/>
              <a:gd name="connsiteY18" fmla="*/ 0 h 18288"/>
              <a:gd name="connsiteX19" fmla="*/ 10972800 w 10972800"/>
              <a:gd name="connsiteY19" fmla="*/ 18288 h 18288"/>
              <a:gd name="connsiteX20" fmla="*/ 10177272 w 10972800"/>
              <a:gd name="connsiteY20" fmla="*/ 18288 h 18288"/>
              <a:gd name="connsiteX21" fmla="*/ 9820656 w 10972800"/>
              <a:gd name="connsiteY21" fmla="*/ 18288 h 18288"/>
              <a:gd name="connsiteX22" fmla="*/ 9464040 w 10972800"/>
              <a:gd name="connsiteY22" fmla="*/ 18288 h 18288"/>
              <a:gd name="connsiteX23" fmla="*/ 8778240 w 10972800"/>
              <a:gd name="connsiteY23" fmla="*/ 18288 h 18288"/>
              <a:gd name="connsiteX24" fmla="*/ 8421624 w 10972800"/>
              <a:gd name="connsiteY24" fmla="*/ 18288 h 18288"/>
              <a:gd name="connsiteX25" fmla="*/ 7735824 w 10972800"/>
              <a:gd name="connsiteY25" fmla="*/ 18288 h 18288"/>
              <a:gd name="connsiteX26" fmla="*/ 6940296 w 10972800"/>
              <a:gd name="connsiteY26" fmla="*/ 18288 h 18288"/>
              <a:gd name="connsiteX27" fmla="*/ 6254496 w 10972800"/>
              <a:gd name="connsiteY27" fmla="*/ 18288 h 18288"/>
              <a:gd name="connsiteX28" fmla="*/ 5458968 w 10972800"/>
              <a:gd name="connsiteY28" fmla="*/ 18288 h 18288"/>
              <a:gd name="connsiteX29" fmla="*/ 4663440 w 10972800"/>
              <a:gd name="connsiteY29" fmla="*/ 18288 h 18288"/>
              <a:gd name="connsiteX30" fmla="*/ 4306824 w 10972800"/>
              <a:gd name="connsiteY30" fmla="*/ 18288 h 18288"/>
              <a:gd name="connsiteX31" fmla="*/ 3840480 w 10972800"/>
              <a:gd name="connsiteY31" fmla="*/ 18288 h 18288"/>
              <a:gd name="connsiteX32" fmla="*/ 3264408 w 10972800"/>
              <a:gd name="connsiteY32" fmla="*/ 18288 h 18288"/>
              <a:gd name="connsiteX33" fmla="*/ 2578608 w 10972800"/>
              <a:gd name="connsiteY33" fmla="*/ 18288 h 18288"/>
              <a:gd name="connsiteX34" fmla="*/ 1673352 w 10972800"/>
              <a:gd name="connsiteY34" fmla="*/ 18288 h 18288"/>
              <a:gd name="connsiteX35" fmla="*/ 877824 w 10972800"/>
              <a:gd name="connsiteY35" fmla="*/ 18288 h 18288"/>
              <a:gd name="connsiteX36" fmla="*/ 0 w 10972800"/>
              <a:gd name="connsiteY36" fmla="*/ 18288 h 18288"/>
              <a:gd name="connsiteX37" fmla="*/ 0 w 10972800"/>
              <a:gd name="connsiteY37"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10972800" h="18288" fill="none" extrusionOk="0">
                <a:moveTo>
                  <a:pt x="0" y="0"/>
                </a:moveTo>
                <a:cubicBezTo>
                  <a:pt x="165916" y="-1866"/>
                  <a:pt x="188720" y="13756"/>
                  <a:pt x="356616" y="0"/>
                </a:cubicBezTo>
                <a:cubicBezTo>
                  <a:pt x="524512" y="-13756"/>
                  <a:pt x="734781" y="8922"/>
                  <a:pt x="1042416" y="0"/>
                </a:cubicBezTo>
                <a:cubicBezTo>
                  <a:pt x="1350051" y="-8922"/>
                  <a:pt x="1595982" y="-26315"/>
                  <a:pt x="1947672" y="0"/>
                </a:cubicBezTo>
                <a:cubicBezTo>
                  <a:pt x="2299362" y="26315"/>
                  <a:pt x="2292691" y="-19526"/>
                  <a:pt x="2633472" y="0"/>
                </a:cubicBezTo>
                <a:cubicBezTo>
                  <a:pt x="2974253" y="19526"/>
                  <a:pt x="2857309" y="10773"/>
                  <a:pt x="2990088" y="0"/>
                </a:cubicBezTo>
                <a:cubicBezTo>
                  <a:pt x="3122867" y="-10773"/>
                  <a:pt x="3359343" y="7194"/>
                  <a:pt x="3456432" y="0"/>
                </a:cubicBezTo>
                <a:cubicBezTo>
                  <a:pt x="3553521" y="-7194"/>
                  <a:pt x="4136258" y="5108"/>
                  <a:pt x="4361688" y="0"/>
                </a:cubicBezTo>
                <a:cubicBezTo>
                  <a:pt x="4587118" y="-5108"/>
                  <a:pt x="4992424" y="-42958"/>
                  <a:pt x="5266944" y="0"/>
                </a:cubicBezTo>
                <a:cubicBezTo>
                  <a:pt x="5541464" y="42958"/>
                  <a:pt x="5882966" y="-3430"/>
                  <a:pt x="6172200" y="0"/>
                </a:cubicBezTo>
                <a:cubicBezTo>
                  <a:pt x="6461434" y="3430"/>
                  <a:pt x="6432127" y="6688"/>
                  <a:pt x="6528816" y="0"/>
                </a:cubicBezTo>
                <a:cubicBezTo>
                  <a:pt x="6625505" y="-6688"/>
                  <a:pt x="6916805" y="-436"/>
                  <a:pt x="7214616" y="0"/>
                </a:cubicBezTo>
                <a:cubicBezTo>
                  <a:pt x="7512427" y="436"/>
                  <a:pt x="7626159" y="-6909"/>
                  <a:pt x="7790688" y="0"/>
                </a:cubicBezTo>
                <a:cubicBezTo>
                  <a:pt x="7955217" y="6909"/>
                  <a:pt x="8048891" y="15307"/>
                  <a:pt x="8147304" y="0"/>
                </a:cubicBezTo>
                <a:cubicBezTo>
                  <a:pt x="8245717" y="-15307"/>
                  <a:pt x="8645618" y="-11734"/>
                  <a:pt x="9052560" y="0"/>
                </a:cubicBezTo>
                <a:cubicBezTo>
                  <a:pt x="9459502" y="11734"/>
                  <a:pt x="9320584" y="8388"/>
                  <a:pt x="9409176" y="0"/>
                </a:cubicBezTo>
                <a:cubicBezTo>
                  <a:pt x="9497768" y="-8388"/>
                  <a:pt x="9644192" y="8379"/>
                  <a:pt x="9765792" y="0"/>
                </a:cubicBezTo>
                <a:cubicBezTo>
                  <a:pt x="9887392" y="-8379"/>
                  <a:pt x="10105220" y="-12663"/>
                  <a:pt x="10341864" y="0"/>
                </a:cubicBezTo>
                <a:cubicBezTo>
                  <a:pt x="10578508" y="12663"/>
                  <a:pt x="10773103" y="-5786"/>
                  <a:pt x="10972800" y="0"/>
                </a:cubicBezTo>
                <a:cubicBezTo>
                  <a:pt x="10972146" y="8818"/>
                  <a:pt x="10972240" y="13823"/>
                  <a:pt x="10972800" y="18288"/>
                </a:cubicBezTo>
                <a:cubicBezTo>
                  <a:pt x="10588778" y="31598"/>
                  <a:pt x="10543381" y="-12698"/>
                  <a:pt x="10177272" y="18288"/>
                </a:cubicBezTo>
                <a:cubicBezTo>
                  <a:pt x="9811163" y="49274"/>
                  <a:pt x="9996817" y="25662"/>
                  <a:pt x="9820656" y="18288"/>
                </a:cubicBezTo>
                <a:cubicBezTo>
                  <a:pt x="9644495" y="10914"/>
                  <a:pt x="9607007" y="31631"/>
                  <a:pt x="9464040" y="18288"/>
                </a:cubicBezTo>
                <a:cubicBezTo>
                  <a:pt x="9321073" y="4945"/>
                  <a:pt x="9114189" y="28940"/>
                  <a:pt x="8778240" y="18288"/>
                </a:cubicBezTo>
                <a:cubicBezTo>
                  <a:pt x="8442291" y="7636"/>
                  <a:pt x="8594763" y="987"/>
                  <a:pt x="8421624" y="18288"/>
                </a:cubicBezTo>
                <a:cubicBezTo>
                  <a:pt x="8248485" y="35589"/>
                  <a:pt x="7929515" y="37573"/>
                  <a:pt x="7735824" y="18288"/>
                </a:cubicBezTo>
                <a:cubicBezTo>
                  <a:pt x="7542133" y="-997"/>
                  <a:pt x="7252504" y="33858"/>
                  <a:pt x="6940296" y="18288"/>
                </a:cubicBezTo>
                <a:cubicBezTo>
                  <a:pt x="6628088" y="2718"/>
                  <a:pt x="6528503" y="48389"/>
                  <a:pt x="6254496" y="18288"/>
                </a:cubicBezTo>
                <a:cubicBezTo>
                  <a:pt x="5980489" y="-11813"/>
                  <a:pt x="5695784" y="-3740"/>
                  <a:pt x="5458968" y="18288"/>
                </a:cubicBezTo>
                <a:cubicBezTo>
                  <a:pt x="5222152" y="40316"/>
                  <a:pt x="5010751" y="19095"/>
                  <a:pt x="4663440" y="18288"/>
                </a:cubicBezTo>
                <a:cubicBezTo>
                  <a:pt x="4316129" y="17481"/>
                  <a:pt x="4425552" y="1606"/>
                  <a:pt x="4306824" y="18288"/>
                </a:cubicBezTo>
                <a:cubicBezTo>
                  <a:pt x="4188096" y="34970"/>
                  <a:pt x="3941535" y="7481"/>
                  <a:pt x="3840480" y="18288"/>
                </a:cubicBezTo>
                <a:cubicBezTo>
                  <a:pt x="3739425" y="29095"/>
                  <a:pt x="3402388" y="17641"/>
                  <a:pt x="3264408" y="18288"/>
                </a:cubicBezTo>
                <a:cubicBezTo>
                  <a:pt x="3126428" y="18935"/>
                  <a:pt x="2776779" y="9983"/>
                  <a:pt x="2578608" y="18288"/>
                </a:cubicBezTo>
                <a:cubicBezTo>
                  <a:pt x="2380437" y="26593"/>
                  <a:pt x="1909468" y="25818"/>
                  <a:pt x="1673352" y="18288"/>
                </a:cubicBezTo>
                <a:cubicBezTo>
                  <a:pt x="1437236" y="10758"/>
                  <a:pt x="1131180" y="49884"/>
                  <a:pt x="877824" y="18288"/>
                </a:cubicBezTo>
                <a:cubicBezTo>
                  <a:pt x="624468" y="-13308"/>
                  <a:pt x="206753" y="2195"/>
                  <a:pt x="0" y="18288"/>
                </a:cubicBezTo>
                <a:cubicBezTo>
                  <a:pt x="313" y="10654"/>
                  <a:pt x="-263" y="4056"/>
                  <a:pt x="0" y="0"/>
                </a:cubicBezTo>
                <a:close/>
              </a:path>
              <a:path w="10972800" h="18288" stroke="0" extrusionOk="0">
                <a:moveTo>
                  <a:pt x="0" y="0"/>
                </a:moveTo>
                <a:cubicBezTo>
                  <a:pt x="164017" y="-17675"/>
                  <a:pt x="309425" y="9913"/>
                  <a:pt x="466344" y="0"/>
                </a:cubicBezTo>
                <a:cubicBezTo>
                  <a:pt x="623263" y="-9913"/>
                  <a:pt x="659300" y="-14524"/>
                  <a:pt x="822960" y="0"/>
                </a:cubicBezTo>
                <a:cubicBezTo>
                  <a:pt x="986620" y="14524"/>
                  <a:pt x="1105222" y="-16481"/>
                  <a:pt x="1289304" y="0"/>
                </a:cubicBezTo>
                <a:cubicBezTo>
                  <a:pt x="1473386" y="16481"/>
                  <a:pt x="1693223" y="26161"/>
                  <a:pt x="1975104" y="0"/>
                </a:cubicBezTo>
                <a:cubicBezTo>
                  <a:pt x="2256985" y="-26161"/>
                  <a:pt x="2435781" y="23061"/>
                  <a:pt x="2770632" y="0"/>
                </a:cubicBezTo>
                <a:cubicBezTo>
                  <a:pt x="3105483" y="-23061"/>
                  <a:pt x="3247479" y="-44011"/>
                  <a:pt x="3675888" y="0"/>
                </a:cubicBezTo>
                <a:cubicBezTo>
                  <a:pt x="4104297" y="44011"/>
                  <a:pt x="4280918" y="4017"/>
                  <a:pt x="4581144" y="0"/>
                </a:cubicBezTo>
                <a:cubicBezTo>
                  <a:pt x="4881370" y="-4017"/>
                  <a:pt x="5021699" y="-11889"/>
                  <a:pt x="5157216" y="0"/>
                </a:cubicBezTo>
                <a:cubicBezTo>
                  <a:pt x="5292733" y="11889"/>
                  <a:pt x="5603398" y="-17698"/>
                  <a:pt x="5952744" y="0"/>
                </a:cubicBezTo>
                <a:cubicBezTo>
                  <a:pt x="6302090" y="17698"/>
                  <a:pt x="6353093" y="-11909"/>
                  <a:pt x="6638544" y="0"/>
                </a:cubicBezTo>
                <a:cubicBezTo>
                  <a:pt x="6923995" y="11909"/>
                  <a:pt x="7053404" y="21630"/>
                  <a:pt x="7214616" y="0"/>
                </a:cubicBezTo>
                <a:cubicBezTo>
                  <a:pt x="7375828" y="-21630"/>
                  <a:pt x="7837963" y="3886"/>
                  <a:pt x="8010144" y="0"/>
                </a:cubicBezTo>
                <a:cubicBezTo>
                  <a:pt x="8182325" y="-3886"/>
                  <a:pt x="8224183" y="16009"/>
                  <a:pt x="8366760" y="0"/>
                </a:cubicBezTo>
                <a:cubicBezTo>
                  <a:pt x="8509337" y="-16009"/>
                  <a:pt x="8687920" y="-5720"/>
                  <a:pt x="8942832" y="0"/>
                </a:cubicBezTo>
                <a:cubicBezTo>
                  <a:pt x="9197744" y="5720"/>
                  <a:pt x="9368437" y="20479"/>
                  <a:pt x="9628632" y="0"/>
                </a:cubicBezTo>
                <a:cubicBezTo>
                  <a:pt x="9888827" y="-20479"/>
                  <a:pt x="10560858" y="-20746"/>
                  <a:pt x="10972800" y="0"/>
                </a:cubicBezTo>
                <a:cubicBezTo>
                  <a:pt x="10972186" y="5722"/>
                  <a:pt x="10972980" y="12495"/>
                  <a:pt x="10972800" y="18288"/>
                </a:cubicBezTo>
                <a:cubicBezTo>
                  <a:pt x="10786146" y="12536"/>
                  <a:pt x="10623717" y="14033"/>
                  <a:pt x="10506456" y="18288"/>
                </a:cubicBezTo>
                <a:cubicBezTo>
                  <a:pt x="10389195" y="22543"/>
                  <a:pt x="10296178" y="20107"/>
                  <a:pt x="10149840" y="18288"/>
                </a:cubicBezTo>
                <a:cubicBezTo>
                  <a:pt x="10003502" y="16469"/>
                  <a:pt x="9767530" y="28891"/>
                  <a:pt x="9464040" y="18288"/>
                </a:cubicBezTo>
                <a:cubicBezTo>
                  <a:pt x="9160550" y="7685"/>
                  <a:pt x="9229050" y="2659"/>
                  <a:pt x="8997696" y="18288"/>
                </a:cubicBezTo>
                <a:cubicBezTo>
                  <a:pt x="8766342" y="33917"/>
                  <a:pt x="8340136" y="34864"/>
                  <a:pt x="8092440" y="18288"/>
                </a:cubicBezTo>
                <a:cubicBezTo>
                  <a:pt x="7844744" y="1712"/>
                  <a:pt x="7863720" y="27405"/>
                  <a:pt x="7735824" y="18288"/>
                </a:cubicBezTo>
                <a:cubicBezTo>
                  <a:pt x="7607928" y="9171"/>
                  <a:pt x="7323619" y="461"/>
                  <a:pt x="7050024" y="18288"/>
                </a:cubicBezTo>
                <a:cubicBezTo>
                  <a:pt x="6776429" y="36115"/>
                  <a:pt x="6787899" y="28206"/>
                  <a:pt x="6693408" y="18288"/>
                </a:cubicBezTo>
                <a:cubicBezTo>
                  <a:pt x="6598917" y="8370"/>
                  <a:pt x="6395231" y="19114"/>
                  <a:pt x="6227064" y="18288"/>
                </a:cubicBezTo>
                <a:cubicBezTo>
                  <a:pt x="6058897" y="17462"/>
                  <a:pt x="5618582" y="1091"/>
                  <a:pt x="5431536" y="18288"/>
                </a:cubicBezTo>
                <a:cubicBezTo>
                  <a:pt x="5244490" y="35485"/>
                  <a:pt x="4729797" y="-9650"/>
                  <a:pt x="4526280" y="18288"/>
                </a:cubicBezTo>
                <a:cubicBezTo>
                  <a:pt x="4322763" y="46226"/>
                  <a:pt x="4216797" y="756"/>
                  <a:pt x="4059936" y="18288"/>
                </a:cubicBezTo>
                <a:cubicBezTo>
                  <a:pt x="3903075" y="35820"/>
                  <a:pt x="3537912" y="42098"/>
                  <a:pt x="3374136" y="18288"/>
                </a:cubicBezTo>
                <a:cubicBezTo>
                  <a:pt x="3210360" y="-5522"/>
                  <a:pt x="3126842" y="39135"/>
                  <a:pt x="2907792" y="18288"/>
                </a:cubicBezTo>
                <a:cubicBezTo>
                  <a:pt x="2688742" y="-2559"/>
                  <a:pt x="2490436" y="34100"/>
                  <a:pt x="2112264" y="18288"/>
                </a:cubicBezTo>
                <a:cubicBezTo>
                  <a:pt x="1734092" y="2476"/>
                  <a:pt x="1744622" y="-7274"/>
                  <a:pt x="1536192" y="18288"/>
                </a:cubicBezTo>
                <a:cubicBezTo>
                  <a:pt x="1327762" y="43850"/>
                  <a:pt x="1189025" y="6435"/>
                  <a:pt x="1069848" y="18288"/>
                </a:cubicBezTo>
                <a:cubicBezTo>
                  <a:pt x="950671" y="30141"/>
                  <a:pt x="858345" y="33684"/>
                  <a:pt x="713232" y="18288"/>
                </a:cubicBezTo>
                <a:cubicBezTo>
                  <a:pt x="568119" y="2892"/>
                  <a:pt x="250292" y="5410"/>
                  <a:pt x="0" y="18288"/>
                </a:cubicBezTo>
                <a:cubicBezTo>
                  <a:pt x="465" y="13062"/>
                  <a:pt x="-894" y="9029"/>
                  <a:pt x="0" y="0"/>
                </a:cubicBezTo>
                <a:close/>
              </a:path>
            </a:pathLst>
          </a:custGeom>
          <a:solidFill>
            <a:schemeClr val="accent2">
              <a:alpha val="75000"/>
            </a:schemeClr>
          </a:solidFill>
          <a:ln w="44450" cap="rnd">
            <a:solidFill>
              <a:schemeClr val="accent2">
                <a:alpha val="75000"/>
              </a:schemeClr>
            </a:solidFill>
            <a:round/>
            <a:extLst>
              <a:ext uri="{C807C97D-BFC1-408E-A445-0C87EB9F89A2}">
                <ask:lineSketchStyleProps xmlns:ask="http://schemas.microsoft.com/office/drawing/2018/sketchyshapes" sd="2727557108">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CCE053A-7852-D84C-9898-C499DC72CC07}"/>
              </a:ext>
            </a:extLst>
          </p:cNvPr>
          <p:cNvSpPr>
            <a:spLocks noGrp="1"/>
          </p:cNvSpPr>
          <p:nvPr>
            <p:ph idx="1"/>
          </p:nvPr>
        </p:nvSpPr>
        <p:spPr>
          <a:xfrm>
            <a:off x="572493" y="2071316"/>
            <a:ext cx="6713552" cy="4119172"/>
          </a:xfrm>
        </p:spPr>
        <p:txBody>
          <a:bodyPr anchor="t">
            <a:normAutofit/>
          </a:bodyPr>
          <a:lstStyle/>
          <a:p>
            <a:pPr marL="0" indent="0">
              <a:buNone/>
            </a:pPr>
            <a:r>
              <a:rPr lang="en-US" sz="2200"/>
              <a:t>In summary, our project and research in coordination with Artificial Intelligence combined presented a supervised neural network model with TensorFlow in Python. Furthermore, in combination with Tiny ML Wio Terminal compatible with Arduino, helping to understand how to train and implement a Neural network to predict forearm muscle pain levels using Tiny Machine Learning, Arduino, and Tensorflow Lite.</a:t>
            </a:r>
          </a:p>
        </p:txBody>
      </p:sp>
      <p:pic>
        <p:nvPicPr>
          <p:cNvPr id="2050" name="Picture 2">
            <a:extLst>
              <a:ext uri="{FF2B5EF4-FFF2-40B4-BE49-F238E27FC236}">
                <a16:creationId xmlns:a16="http://schemas.microsoft.com/office/drawing/2014/main" id="{57921B3D-88A0-8143-8961-F5E40D67D6C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8866" r="3826" b="-1"/>
          <a:stretch/>
        </p:blipFill>
        <p:spPr bwMode="auto">
          <a:xfrm>
            <a:off x="7675658" y="2093976"/>
            <a:ext cx="3941064" cy="409651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563143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D8B2B7-FEE0-3B4F-83BD-98A57D659782}"/>
              </a:ext>
            </a:extLst>
          </p:cNvPr>
          <p:cNvSpPr>
            <a:spLocks noGrp="1"/>
          </p:cNvSpPr>
          <p:nvPr>
            <p:ph type="title"/>
          </p:nvPr>
        </p:nvSpPr>
        <p:spPr/>
        <p:txBody>
          <a:bodyPr/>
          <a:lstStyle/>
          <a:p>
            <a:pPr algn="ctr"/>
            <a:r>
              <a:rPr lang="en-US" b="1" dirty="0"/>
              <a:t>What is this Project about?</a:t>
            </a:r>
            <a:endParaRPr lang="en-US" dirty="0"/>
          </a:p>
        </p:txBody>
      </p:sp>
      <p:sp>
        <p:nvSpPr>
          <p:cNvPr id="3" name="Content Placeholder 2">
            <a:extLst>
              <a:ext uri="{FF2B5EF4-FFF2-40B4-BE49-F238E27FC236}">
                <a16:creationId xmlns:a16="http://schemas.microsoft.com/office/drawing/2014/main" id="{563DA583-11DA-9640-99E5-96F2528B34FA}"/>
              </a:ext>
            </a:extLst>
          </p:cNvPr>
          <p:cNvSpPr>
            <a:spLocks noGrp="1"/>
          </p:cNvSpPr>
          <p:nvPr>
            <p:ph idx="1"/>
          </p:nvPr>
        </p:nvSpPr>
        <p:spPr/>
        <p:txBody>
          <a:bodyPr>
            <a:normAutofit/>
          </a:bodyPr>
          <a:lstStyle/>
          <a:p>
            <a:r>
              <a:rPr lang="en-US" dirty="0"/>
              <a:t>A mouse fatigue detection dataset will be trained via TensorFlow. </a:t>
            </a:r>
            <a:endParaRPr lang="en-US" b="0" dirty="0">
              <a:effectLst/>
            </a:endParaRPr>
          </a:p>
          <a:p>
            <a:r>
              <a:rPr lang="en-US" dirty="0"/>
              <a:t>Sensors will be connected to the Arduino's </a:t>
            </a:r>
            <a:r>
              <a:rPr lang="en-US" dirty="0" err="1"/>
              <a:t>Wio</a:t>
            </a:r>
            <a:r>
              <a:rPr lang="en-US" dirty="0"/>
              <a:t> terminal to measure forearm muscle soreness levels based on GSR (galvanic skin response)  and EMG (Electromyography)  measurements. </a:t>
            </a:r>
            <a:endParaRPr lang="en-US" b="0" dirty="0">
              <a:effectLst/>
            </a:endParaRPr>
          </a:p>
          <a:p>
            <a:r>
              <a:rPr lang="en-US" dirty="0"/>
              <a:t>The </a:t>
            </a:r>
            <a:r>
              <a:rPr lang="en-US" dirty="0" err="1"/>
              <a:t>Wio</a:t>
            </a:r>
            <a:r>
              <a:rPr lang="en-US" dirty="0"/>
              <a:t> Terminal will display the collected muscle soreness data from its integrated TFT LCD screen. Successfully trained, the screen should display the muscle soreness data in three levels: </a:t>
            </a:r>
            <a:endParaRPr lang="en-US" b="0" dirty="0">
              <a:effectLst/>
            </a:endParaRPr>
          </a:p>
          <a:p>
            <a:pPr lvl="1" fontAlgn="base"/>
            <a:r>
              <a:rPr lang="en-US" dirty="0"/>
              <a:t>Relaxed</a:t>
            </a:r>
          </a:p>
          <a:p>
            <a:pPr lvl="1" fontAlgn="base"/>
            <a:r>
              <a:rPr lang="en-US" dirty="0"/>
              <a:t>Tense</a:t>
            </a:r>
          </a:p>
          <a:p>
            <a:pPr lvl="1"/>
            <a:r>
              <a:rPr lang="en-US" dirty="0"/>
              <a:t>Exhausted</a:t>
            </a:r>
            <a:r>
              <a:rPr lang="en-US" b="1" u="sng" dirty="0"/>
              <a:t> </a:t>
            </a:r>
            <a:endParaRPr lang="en-US" dirty="0"/>
          </a:p>
        </p:txBody>
      </p:sp>
    </p:spTree>
    <p:extLst>
      <p:ext uri="{BB962C8B-B14F-4D97-AF65-F5344CB8AC3E}">
        <p14:creationId xmlns:p14="http://schemas.microsoft.com/office/powerpoint/2010/main" val="232852990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6" name="Rectangle 70">
            <a:extLst>
              <a:ext uri="{FF2B5EF4-FFF2-40B4-BE49-F238E27FC236}">
                <a16:creationId xmlns:a16="http://schemas.microsoft.com/office/drawing/2014/main" id="{0E3596DD-156A-473E-9BB3-C6A29F7574E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7" name="Freeform: Shape 72">
            <a:extLst>
              <a:ext uri="{FF2B5EF4-FFF2-40B4-BE49-F238E27FC236}">
                <a16:creationId xmlns:a16="http://schemas.microsoft.com/office/drawing/2014/main" id="{2C46C4D6-C474-4E92-B52E-944C1118F7B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0"/>
            <a:ext cx="5962785" cy="6858000"/>
          </a:xfrm>
          <a:custGeom>
            <a:avLst/>
            <a:gdLst>
              <a:gd name="connsiteX0" fmla="*/ 1044839 w 5962785"/>
              <a:gd name="connsiteY0" fmla="*/ 0 h 6858000"/>
              <a:gd name="connsiteX1" fmla="*/ 5962785 w 5962785"/>
              <a:gd name="connsiteY1" fmla="*/ 0 h 6858000"/>
              <a:gd name="connsiteX2" fmla="*/ 5962785 w 5962785"/>
              <a:gd name="connsiteY2" fmla="*/ 6858000 h 6858000"/>
              <a:gd name="connsiteX3" fmla="*/ 1469886 w 5962785"/>
              <a:gd name="connsiteY3" fmla="*/ 6858000 h 6858000"/>
              <a:gd name="connsiteX4" fmla="*/ 1416006 w 5962785"/>
              <a:gd name="connsiteY4" fmla="*/ 6823984 h 6858000"/>
              <a:gd name="connsiteX5" fmla="*/ 1232473 w 5962785"/>
              <a:gd name="connsiteY5" fmla="*/ 6733873 h 6858000"/>
              <a:gd name="connsiteX6" fmla="*/ 1075471 w 5962785"/>
              <a:gd name="connsiteY6" fmla="*/ 6503186 h 6858000"/>
              <a:gd name="connsiteX7" fmla="*/ 1020229 w 5962785"/>
              <a:gd name="connsiteY7" fmla="*/ 6438306 h 6858000"/>
              <a:gd name="connsiteX8" fmla="*/ 883579 w 5962785"/>
              <a:gd name="connsiteY8" fmla="*/ 6351798 h 6858000"/>
              <a:gd name="connsiteX9" fmla="*/ 645167 w 5962785"/>
              <a:gd name="connsiteY9" fmla="*/ 6167969 h 6858000"/>
              <a:gd name="connsiteX10" fmla="*/ 732391 w 5962785"/>
              <a:gd name="connsiteY10" fmla="*/ 6124716 h 6858000"/>
              <a:gd name="connsiteX11" fmla="*/ 985339 w 5962785"/>
              <a:gd name="connsiteY11" fmla="*/ 6236455 h 6858000"/>
              <a:gd name="connsiteX12" fmla="*/ 1168509 w 5962785"/>
              <a:gd name="connsiteY12" fmla="*/ 6265291 h 6858000"/>
              <a:gd name="connsiteX13" fmla="*/ 909746 w 5962785"/>
              <a:gd name="connsiteY13" fmla="*/ 6070649 h 6858000"/>
              <a:gd name="connsiteX14" fmla="*/ 659704 w 5962785"/>
              <a:gd name="connsiteY14" fmla="*/ 5818335 h 6858000"/>
              <a:gd name="connsiteX15" fmla="*/ 851597 w 5962785"/>
              <a:gd name="connsiteY15" fmla="*/ 5865193 h 6858000"/>
              <a:gd name="connsiteX16" fmla="*/ 860319 w 5962785"/>
              <a:gd name="connsiteY16" fmla="*/ 5832753 h 6858000"/>
              <a:gd name="connsiteX17" fmla="*/ 691686 w 5962785"/>
              <a:gd name="connsiteY17" fmla="*/ 5533581 h 6858000"/>
              <a:gd name="connsiteX18" fmla="*/ 610278 w 5962785"/>
              <a:gd name="connsiteY18" fmla="*/ 5411029 h 6858000"/>
              <a:gd name="connsiteX19" fmla="*/ 238123 w 5962785"/>
              <a:gd name="connsiteY19" fmla="*/ 5046976 h 6858000"/>
              <a:gd name="connsiteX20" fmla="*/ 592833 w 5962785"/>
              <a:gd name="connsiteY20" fmla="*/ 5209177 h 6858000"/>
              <a:gd name="connsiteX21" fmla="*/ 226494 w 5962785"/>
              <a:gd name="connsiteY21" fmla="*/ 4855939 h 6858000"/>
              <a:gd name="connsiteX22" fmla="*/ 49139 w 5962785"/>
              <a:gd name="connsiteY22" fmla="*/ 4726177 h 6858000"/>
              <a:gd name="connsiteX23" fmla="*/ 5527 w 5962785"/>
              <a:gd name="connsiteY23" fmla="*/ 4650483 h 6858000"/>
              <a:gd name="connsiteX24" fmla="*/ 84029 w 5962785"/>
              <a:gd name="connsiteY24" fmla="*/ 4632460 h 6858000"/>
              <a:gd name="connsiteX25" fmla="*/ 325347 w 5962785"/>
              <a:gd name="connsiteY25" fmla="*/ 4661296 h 6858000"/>
              <a:gd name="connsiteX26" fmla="*/ 25879 w 5962785"/>
              <a:gd name="connsiteY26" fmla="*/ 4423401 h 6858000"/>
              <a:gd name="connsiteX27" fmla="*/ 249753 w 5962785"/>
              <a:gd name="connsiteY27" fmla="*/ 4459446 h 6858000"/>
              <a:gd name="connsiteX28" fmla="*/ 313718 w 5962785"/>
              <a:gd name="connsiteY28" fmla="*/ 4365729 h 6858000"/>
              <a:gd name="connsiteX29" fmla="*/ 418386 w 5962785"/>
              <a:gd name="connsiteY29" fmla="*/ 4214341 h 6858000"/>
              <a:gd name="connsiteX30" fmla="*/ 491072 w 5962785"/>
              <a:gd name="connsiteY30" fmla="*/ 4131438 h 6858000"/>
              <a:gd name="connsiteX31" fmla="*/ 520147 w 5962785"/>
              <a:gd name="connsiteY31" fmla="*/ 3864706 h 6858000"/>
              <a:gd name="connsiteX32" fmla="*/ 459090 w 5962785"/>
              <a:gd name="connsiteY32" fmla="*/ 3572743 h 6858000"/>
              <a:gd name="connsiteX33" fmla="*/ 290458 w 5962785"/>
              <a:gd name="connsiteY33" fmla="*/ 3424959 h 6858000"/>
              <a:gd name="connsiteX34" fmla="*/ 339884 w 5962785"/>
              <a:gd name="connsiteY34" fmla="*/ 3259153 h 6858000"/>
              <a:gd name="connsiteX35" fmla="*/ 697501 w 5962785"/>
              <a:gd name="connsiteY35" fmla="*/ 3360078 h 6858000"/>
              <a:gd name="connsiteX36" fmla="*/ 165437 w 5962785"/>
              <a:gd name="connsiteY36" fmla="*/ 2967190 h 6858000"/>
              <a:gd name="connsiteX37" fmla="*/ 255568 w 5962785"/>
              <a:gd name="connsiteY37" fmla="*/ 2949167 h 6858000"/>
              <a:gd name="connsiteX38" fmla="*/ 578296 w 5962785"/>
              <a:gd name="connsiteY38" fmla="*/ 2725691 h 6858000"/>
              <a:gd name="connsiteX39" fmla="*/ 595740 w 5962785"/>
              <a:gd name="connsiteY39" fmla="*/ 2714876 h 6858000"/>
              <a:gd name="connsiteX40" fmla="*/ 650982 w 5962785"/>
              <a:gd name="connsiteY40" fmla="*/ 2574301 h 6858000"/>
              <a:gd name="connsiteX41" fmla="*/ 825429 w 5962785"/>
              <a:gd name="connsiteY41" fmla="*/ 2552674 h 6858000"/>
              <a:gd name="connsiteX42" fmla="*/ 970802 w 5962785"/>
              <a:gd name="connsiteY42" fmla="*/ 2585115 h 6858000"/>
              <a:gd name="connsiteX43" fmla="*/ 1127805 w 5962785"/>
              <a:gd name="connsiteY43" fmla="*/ 2545465 h 6858000"/>
              <a:gd name="connsiteX44" fmla="*/ 1267362 w 5962785"/>
              <a:gd name="connsiteY44" fmla="*/ 2563488 h 6858000"/>
              <a:gd name="connsiteX45" fmla="*/ 1386568 w 5962785"/>
              <a:gd name="connsiteY45" fmla="*/ 2538257 h 6858000"/>
              <a:gd name="connsiteX46" fmla="*/ 1270270 w 5962785"/>
              <a:gd name="connsiteY46" fmla="*/ 2419309 h 6858000"/>
              <a:gd name="connsiteX47" fmla="*/ 1107453 w 5962785"/>
              <a:gd name="connsiteY47" fmla="*/ 2419309 h 6858000"/>
              <a:gd name="connsiteX48" fmla="*/ 991154 w 5962785"/>
              <a:gd name="connsiteY48" fmla="*/ 2343615 h 6858000"/>
              <a:gd name="connsiteX49" fmla="*/ 880671 w 5962785"/>
              <a:gd name="connsiteY49" fmla="*/ 2206645 h 6858000"/>
              <a:gd name="connsiteX50" fmla="*/ 491072 w 5962785"/>
              <a:gd name="connsiteY50" fmla="*/ 1986771 h 6858000"/>
              <a:gd name="connsiteX51" fmla="*/ 421293 w 5962785"/>
              <a:gd name="connsiteY51" fmla="*/ 1903868 h 6858000"/>
              <a:gd name="connsiteX52" fmla="*/ 1531941 w 5962785"/>
              <a:gd name="connsiteY52" fmla="*/ 2224667 h 6858000"/>
              <a:gd name="connsiteX53" fmla="*/ 1188861 w 5962785"/>
              <a:gd name="connsiteY53" fmla="*/ 2091301 h 6858000"/>
              <a:gd name="connsiteX54" fmla="*/ 1421458 w 5962785"/>
              <a:gd name="connsiteY54" fmla="*/ 2116532 h 6858000"/>
              <a:gd name="connsiteX55" fmla="*/ 1549386 w 5962785"/>
              <a:gd name="connsiteY55" fmla="*/ 2026420 h 6858000"/>
              <a:gd name="connsiteX56" fmla="*/ 1549386 w 5962785"/>
              <a:gd name="connsiteY56" fmla="*/ 1997584 h 6858000"/>
              <a:gd name="connsiteX57" fmla="*/ 1453440 w 5962785"/>
              <a:gd name="connsiteY57" fmla="*/ 1914682 h 6858000"/>
              <a:gd name="connsiteX58" fmla="*/ 1398198 w 5962785"/>
              <a:gd name="connsiteY58" fmla="*/ 1860614 h 6858000"/>
              <a:gd name="connsiteX59" fmla="*/ 1247011 w 5962785"/>
              <a:gd name="connsiteY59" fmla="*/ 1665972 h 6858000"/>
              <a:gd name="connsiteX60" fmla="*/ 1354586 w 5962785"/>
              <a:gd name="connsiteY60" fmla="*/ 1644345 h 6858000"/>
              <a:gd name="connsiteX61" fmla="*/ 1395290 w 5962785"/>
              <a:gd name="connsiteY61" fmla="*/ 1604696 h 6858000"/>
              <a:gd name="connsiteX62" fmla="*/ 1366216 w 5962785"/>
              <a:gd name="connsiteY62" fmla="*/ 1547025 h 6858000"/>
              <a:gd name="connsiteX63" fmla="*/ 1031858 w 5962785"/>
              <a:gd name="connsiteY63" fmla="*/ 1370405 h 6858000"/>
              <a:gd name="connsiteX64" fmla="*/ 1005692 w 5962785"/>
              <a:gd name="connsiteY64" fmla="*/ 1233435 h 6858000"/>
              <a:gd name="connsiteX65" fmla="*/ 1069655 w 5962785"/>
              <a:gd name="connsiteY65" fmla="*/ 1211808 h 6858000"/>
              <a:gd name="connsiteX66" fmla="*/ 1142342 w 5962785"/>
              <a:gd name="connsiteY66" fmla="*/ 1222621 h 6858000"/>
              <a:gd name="connsiteX67" fmla="*/ 1084193 w 5962785"/>
              <a:gd name="connsiteY67" fmla="*/ 1114487 h 6858000"/>
              <a:gd name="connsiteX68" fmla="*/ 848689 w 5962785"/>
              <a:gd name="connsiteY68" fmla="*/ 1006353 h 6858000"/>
              <a:gd name="connsiteX69" fmla="*/ 805077 w 5962785"/>
              <a:gd name="connsiteY69" fmla="*/ 948681 h 6858000"/>
              <a:gd name="connsiteX70" fmla="*/ 863226 w 5962785"/>
              <a:gd name="connsiteY70" fmla="*/ 919844 h 6858000"/>
              <a:gd name="connsiteX71" fmla="*/ 906838 w 5962785"/>
              <a:gd name="connsiteY71" fmla="*/ 909031 h 6858000"/>
              <a:gd name="connsiteX72" fmla="*/ 5527 w 5962785"/>
              <a:gd name="connsiteY72" fmla="*/ 458471 h 6858000"/>
              <a:gd name="connsiteX73" fmla="*/ 209049 w 5962785"/>
              <a:gd name="connsiteY73" fmla="*/ 454867 h 6858000"/>
              <a:gd name="connsiteX74" fmla="*/ 409664 w 5962785"/>
              <a:gd name="connsiteY74" fmla="*/ 526956 h 6858000"/>
              <a:gd name="connsiteX75" fmla="*/ 621908 w 5962785"/>
              <a:gd name="connsiteY75" fmla="*/ 516143 h 6858000"/>
              <a:gd name="connsiteX76" fmla="*/ 822522 w 5962785"/>
              <a:gd name="connsiteY76" fmla="*/ 552188 h 6858000"/>
              <a:gd name="connsiteX77" fmla="*/ 996969 w 5962785"/>
              <a:gd name="connsiteY77" fmla="*/ 552188 h 6858000"/>
              <a:gd name="connsiteX78" fmla="*/ 834151 w 5962785"/>
              <a:gd name="connsiteY78" fmla="*/ 498120 h 6858000"/>
              <a:gd name="connsiteX79" fmla="*/ 773095 w 5962785"/>
              <a:gd name="connsiteY79" fmla="*/ 408008 h 6858000"/>
              <a:gd name="connsiteX80" fmla="*/ 793447 w 5962785"/>
              <a:gd name="connsiteY80" fmla="*/ 325106 h 6858000"/>
              <a:gd name="connsiteX81" fmla="*/ 860319 w 5962785"/>
              <a:gd name="connsiteY81" fmla="*/ 350336 h 6858000"/>
              <a:gd name="connsiteX82" fmla="*/ 938820 w 5962785"/>
              <a:gd name="connsiteY82" fmla="*/ 444054 h 6858000"/>
              <a:gd name="connsiteX83" fmla="*/ 956265 w 5962785"/>
              <a:gd name="connsiteY83" fmla="*/ 386381 h 6858000"/>
              <a:gd name="connsiteX84" fmla="*/ 1002784 w 5962785"/>
              <a:gd name="connsiteY84" fmla="*/ 343127 h 6858000"/>
              <a:gd name="connsiteX85" fmla="*/ 1270270 w 5962785"/>
              <a:gd name="connsiteY85" fmla="*/ 364755 h 6858000"/>
              <a:gd name="connsiteX86" fmla="*/ 1092915 w 5962785"/>
              <a:gd name="connsiteY86" fmla="*/ 180926 h 6858000"/>
              <a:gd name="connsiteX87" fmla="*/ 979525 w 5962785"/>
              <a:gd name="connsiteY87" fmla="*/ 152090 h 6858000"/>
              <a:gd name="connsiteX88" fmla="*/ 953358 w 5962785"/>
              <a:gd name="connsiteY88" fmla="*/ 76396 h 6858000"/>
              <a:gd name="connsiteX89" fmla="*/ 1005692 w 5962785"/>
              <a:gd name="connsiteY89" fmla="*/ 58373 h 6858000"/>
              <a:gd name="connsiteX90" fmla="*/ 1267362 w 5962785"/>
              <a:gd name="connsiteY90" fmla="*/ 123254 h 6858000"/>
              <a:gd name="connsiteX91" fmla="*/ 1310975 w 5962785"/>
              <a:gd name="connsiteY91" fmla="*/ 98023 h 6858000"/>
              <a:gd name="connsiteX92" fmla="*/ 1159787 w 5962785"/>
              <a:gd name="connsiteY92" fmla="*/ 43505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Lst>
            <a:rect l="l" t="t" r="r" b="b"/>
            <a:pathLst>
              <a:path w="5962785" h="6858000">
                <a:moveTo>
                  <a:pt x="1044839" y="0"/>
                </a:moveTo>
                <a:lnTo>
                  <a:pt x="5962785" y="0"/>
                </a:lnTo>
                <a:lnTo>
                  <a:pt x="5962785" y="6858000"/>
                </a:lnTo>
                <a:lnTo>
                  <a:pt x="1469886" y="6858000"/>
                </a:lnTo>
                <a:lnTo>
                  <a:pt x="1416006" y="6823984"/>
                </a:lnTo>
                <a:cubicBezTo>
                  <a:pt x="1356767" y="6787940"/>
                  <a:pt x="1296437" y="6755500"/>
                  <a:pt x="1232473" y="6733873"/>
                </a:cubicBezTo>
                <a:cubicBezTo>
                  <a:pt x="1145250" y="6705037"/>
                  <a:pt x="1060933" y="6654575"/>
                  <a:pt x="1075471" y="6503186"/>
                </a:cubicBezTo>
                <a:cubicBezTo>
                  <a:pt x="1078378" y="6459932"/>
                  <a:pt x="1055118" y="6427493"/>
                  <a:pt x="1020229" y="6438306"/>
                </a:cubicBezTo>
                <a:cubicBezTo>
                  <a:pt x="953358" y="6459932"/>
                  <a:pt x="921375" y="6398656"/>
                  <a:pt x="883579" y="6351798"/>
                </a:cubicBezTo>
                <a:cubicBezTo>
                  <a:pt x="816707" y="6268895"/>
                  <a:pt x="752743" y="6182387"/>
                  <a:pt x="645167" y="6167969"/>
                </a:cubicBezTo>
                <a:cubicBezTo>
                  <a:pt x="665519" y="6103088"/>
                  <a:pt x="700408" y="6110298"/>
                  <a:pt x="732391" y="6124716"/>
                </a:cubicBezTo>
                <a:cubicBezTo>
                  <a:pt x="816707" y="6160761"/>
                  <a:pt x="901023" y="6200410"/>
                  <a:pt x="985339" y="6236455"/>
                </a:cubicBezTo>
                <a:cubicBezTo>
                  <a:pt x="1040581" y="6258081"/>
                  <a:pt x="1095822" y="6290522"/>
                  <a:pt x="1168509" y="6265291"/>
                </a:cubicBezTo>
                <a:cubicBezTo>
                  <a:pt x="1104545" y="6135530"/>
                  <a:pt x="996969" y="6110298"/>
                  <a:pt x="909746" y="6070649"/>
                </a:cubicBezTo>
                <a:cubicBezTo>
                  <a:pt x="802169" y="6020185"/>
                  <a:pt x="738206" y="5926470"/>
                  <a:pt x="659704" y="5818335"/>
                </a:cubicBezTo>
                <a:cubicBezTo>
                  <a:pt x="738206" y="5789500"/>
                  <a:pt x="787632" y="5868798"/>
                  <a:pt x="851597" y="5865193"/>
                </a:cubicBezTo>
                <a:cubicBezTo>
                  <a:pt x="854504" y="5854380"/>
                  <a:pt x="860319" y="5832753"/>
                  <a:pt x="860319" y="5832753"/>
                </a:cubicBezTo>
                <a:cubicBezTo>
                  <a:pt x="755650" y="5775081"/>
                  <a:pt x="709132" y="5666947"/>
                  <a:pt x="691686" y="5533581"/>
                </a:cubicBezTo>
                <a:cubicBezTo>
                  <a:pt x="685872" y="5465095"/>
                  <a:pt x="648075" y="5443468"/>
                  <a:pt x="610278" y="5411029"/>
                </a:cubicBezTo>
                <a:cubicBezTo>
                  <a:pt x="482350" y="5299289"/>
                  <a:pt x="345700" y="5198364"/>
                  <a:pt x="238123" y="5046976"/>
                </a:cubicBezTo>
                <a:cubicBezTo>
                  <a:pt x="363144" y="5064998"/>
                  <a:pt x="461997" y="5165924"/>
                  <a:pt x="592833" y="5209177"/>
                </a:cubicBezTo>
                <a:cubicBezTo>
                  <a:pt x="488165" y="5043371"/>
                  <a:pt x="351514" y="4956864"/>
                  <a:pt x="226494" y="4855939"/>
                </a:cubicBezTo>
                <a:cubicBezTo>
                  <a:pt x="168344" y="4809081"/>
                  <a:pt x="116011" y="4751408"/>
                  <a:pt x="49139" y="4726177"/>
                </a:cubicBezTo>
                <a:cubicBezTo>
                  <a:pt x="25879" y="4718968"/>
                  <a:pt x="-14825" y="4700947"/>
                  <a:pt x="5527" y="4650483"/>
                </a:cubicBezTo>
                <a:cubicBezTo>
                  <a:pt x="22972" y="4607230"/>
                  <a:pt x="54954" y="4621648"/>
                  <a:pt x="84029" y="4632460"/>
                </a:cubicBezTo>
                <a:cubicBezTo>
                  <a:pt x="153807" y="4661296"/>
                  <a:pt x="229401" y="4661296"/>
                  <a:pt x="325347" y="4661296"/>
                </a:cubicBezTo>
                <a:cubicBezTo>
                  <a:pt x="243939" y="4524326"/>
                  <a:pt x="95658" y="4567580"/>
                  <a:pt x="25879" y="4423401"/>
                </a:cubicBezTo>
                <a:cubicBezTo>
                  <a:pt x="113103" y="4398170"/>
                  <a:pt x="179975" y="4448632"/>
                  <a:pt x="249753" y="4459446"/>
                </a:cubicBezTo>
                <a:cubicBezTo>
                  <a:pt x="313718" y="4470259"/>
                  <a:pt x="328254" y="4445028"/>
                  <a:pt x="313718" y="4365729"/>
                </a:cubicBezTo>
                <a:cubicBezTo>
                  <a:pt x="290458" y="4243177"/>
                  <a:pt x="325347" y="4181900"/>
                  <a:pt x="418386" y="4214341"/>
                </a:cubicBezTo>
                <a:cubicBezTo>
                  <a:pt x="505609" y="4246781"/>
                  <a:pt x="514332" y="4199922"/>
                  <a:pt x="491072" y="4131438"/>
                </a:cubicBezTo>
                <a:cubicBezTo>
                  <a:pt x="456183" y="4030512"/>
                  <a:pt x="493979" y="3951214"/>
                  <a:pt x="520147" y="3864706"/>
                </a:cubicBezTo>
                <a:cubicBezTo>
                  <a:pt x="560851" y="3734945"/>
                  <a:pt x="543407" y="3670064"/>
                  <a:pt x="459090" y="3572743"/>
                </a:cubicBezTo>
                <a:cubicBezTo>
                  <a:pt x="409664" y="3518676"/>
                  <a:pt x="360236" y="3471818"/>
                  <a:pt x="290458" y="3424959"/>
                </a:cubicBezTo>
                <a:cubicBezTo>
                  <a:pt x="450368" y="3399728"/>
                  <a:pt x="284643" y="3313221"/>
                  <a:pt x="339884" y="3259153"/>
                </a:cubicBezTo>
                <a:cubicBezTo>
                  <a:pt x="453275" y="3237527"/>
                  <a:pt x="543407" y="3410542"/>
                  <a:pt x="697501" y="3360078"/>
                </a:cubicBezTo>
                <a:cubicBezTo>
                  <a:pt x="511425" y="3212294"/>
                  <a:pt x="302087" y="3165436"/>
                  <a:pt x="165437" y="2967190"/>
                </a:cubicBezTo>
                <a:cubicBezTo>
                  <a:pt x="197419" y="2923937"/>
                  <a:pt x="229401" y="2967190"/>
                  <a:pt x="255568" y="2949167"/>
                </a:cubicBezTo>
                <a:cubicBezTo>
                  <a:pt x="255568" y="2938354"/>
                  <a:pt x="560851" y="3006840"/>
                  <a:pt x="578296" y="2725691"/>
                </a:cubicBezTo>
                <a:cubicBezTo>
                  <a:pt x="584111" y="2725691"/>
                  <a:pt x="589926" y="2725691"/>
                  <a:pt x="595740" y="2714876"/>
                </a:cubicBezTo>
                <a:cubicBezTo>
                  <a:pt x="627722" y="2675228"/>
                  <a:pt x="598648" y="2581510"/>
                  <a:pt x="650982" y="2574301"/>
                </a:cubicBezTo>
                <a:cubicBezTo>
                  <a:pt x="709132" y="2567092"/>
                  <a:pt x="764373" y="2534653"/>
                  <a:pt x="825429" y="2552674"/>
                </a:cubicBezTo>
                <a:cubicBezTo>
                  <a:pt x="871949" y="2567092"/>
                  <a:pt x="921375" y="2585115"/>
                  <a:pt x="970802" y="2585115"/>
                </a:cubicBezTo>
                <a:cubicBezTo>
                  <a:pt x="1023136" y="2585115"/>
                  <a:pt x="1095822" y="2707668"/>
                  <a:pt x="1127805" y="2545465"/>
                </a:cubicBezTo>
                <a:cubicBezTo>
                  <a:pt x="1127805" y="2538257"/>
                  <a:pt x="1217936" y="2556280"/>
                  <a:pt x="1267362" y="2563488"/>
                </a:cubicBezTo>
                <a:cubicBezTo>
                  <a:pt x="1308067" y="2570698"/>
                  <a:pt x="1357494" y="2603137"/>
                  <a:pt x="1386568" y="2538257"/>
                </a:cubicBezTo>
                <a:cubicBezTo>
                  <a:pt x="1401105" y="2498607"/>
                  <a:pt x="1331326" y="2426518"/>
                  <a:pt x="1270270" y="2419309"/>
                </a:cubicBezTo>
                <a:cubicBezTo>
                  <a:pt x="1215029" y="2412101"/>
                  <a:pt x="1159787" y="2404892"/>
                  <a:pt x="1107453" y="2419309"/>
                </a:cubicBezTo>
                <a:cubicBezTo>
                  <a:pt x="1043489" y="2437331"/>
                  <a:pt x="1008599" y="2408495"/>
                  <a:pt x="991154" y="2343615"/>
                </a:cubicBezTo>
                <a:cubicBezTo>
                  <a:pt x="970802" y="2275131"/>
                  <a:pt x="933005" y="2239085"/>
                  <a:pt x="880671" y="2206645"/>
                </a:cubicBezTo>
                <a:cubicBezTo>
                  <a:pt x="752743" y="2127346"/>
                  <a:pt x="630630" y="2033629"/>
                  <a:pt x="491072" y="1986771"/>
                </a:cubicBezTo>
                <a:cubicBezTo>
                  <a:pt x="464905" y="1979562"/>
                  <a:pt x="432923" y="1965145"/>
                  <a:pt x="421293" y="1903868"/>
                </a:cubicBezTo>
                <a:cubicBezTo>
                  <a:pt x="799262" y="1997584"/>
                  <a:pt x="1142342" y="2239085"/>
                  <a:pt x="1531941" y="2224667"/>
                </a:cubicBezTo>
                <a:cubicBezTo>
                  <a:pt x="1427272" y="2148974"/>
                  <a:pt x="1302252" y="2145369"/>
                  <a:pt x="1188861" y="2091301"/>
                </a:cubicBezTo>
                <a:cubicBezTo>
                  <a:pt x="1270270" y="2051652"/>
                  <a:pt x="1345864" y="2094906"/>
                  <a:pt x="1421458" y="2116532"/>
                </a:cubicBezTo>
                <a:cubicBezTo>
                  <a:pt x="1485422" y="2134554"/>
                  <a:pt x="1543571" y="2138160"/>
                  <a:pt x="1549386" y="2026420"/>
                </a:cubicBezTo>
                <a:cubicBezTo>
                  <a:pt x="1549386" y="2015607"/>
                  <a:pt x="1549386" y="2008398"/>
                  <a:pt x="1549386" y="1997584"/>
                </a:cubicBezTo>
                <a:cubicBezTo>
                  <a:pt x="1526126" y="1950727"/>
                  <a:pt x="1494144" y="1929099"/>
                  <a:pt x="1453440" y="1914682"/>
                </a:cubicBezTo>
                <a:cubicBezTo>
                  <a:pt x="1430180" y="1907473"/>
                  <a:pt x="1398198" y="1893056"/>
                  <a:pt x="1398198" y="1860614"/>
                </a:cubicBezTo>
                <a:cubicBezTo>
                  <a:pt x="1401105" y="1738063"/>
                  <a:pt x="1322604" y="1702018"/>
                  <a:pt x="1247011" y="1665972"/>
                </a:cubicBezTo>
                <a:cubicBezTo>
                  <a:pt x="1287715" y="1604696"/>
                  <a:pt x="1322604" y="1647950"/>
                  <a:pt x="1354586" y="1644345"/>
                </a:cubicBezTo>
                <a:cubicBezTo>
                  <a:pt x="1374939" y="1640741"/>
                  <a:pt x="1395290" y="1637138"/>
                  <a:pt x="1395290" y="1604696"/>
                </a:cubicBezTo>
                <a:cubicBezTo>
                  <a:pt x="1395290" y="1579465"/>
                  <a:pt x="1386568" y="1547025"/>
                  <a:pt x="1366216" y="1547025"/>
                </a:cubicBezTo>
                <a:cubicBezTo>
                  <a:pt x="1238288" y="1543420"/>
                  <a:pt x="1165601" y="1370405"/>
                  <a:pt x="1031858" y="1370405"/>
                </a:cubicBezTo>
                <a:cubicBezTo>
                  <a:pt x="950450" y="1370405"/>
                  <a:pt x="1072563" y="1273083"/>
                  <a:pt x="1005692" y="1233435"/>
                </a:cubicBezTo>
                <a:cubicBezTo>
                  <a:pt x="991154" y="1222621"/>
                  <a:pt x="1046396" y="1208203"/>
                  <a:pt x="1069655" y="1211808"/>
                </a:cubicBezTo>
                <a:cubicBezTo>
                  <a:pt x="1092915" y="1215412"/>
                  <a:pt x="1113268" y="1240644"/>
                  <a:pt x="1142342" y="1222621"/>
                </a:cubicBezTo>
                <a:cubicBezTo>
                  <a:pt x="1156879" y="1157741"/>
                  <a:pt x="1119082" y="1132510"/>
                  <a:pt x="1084193" y="1114487"/>
                </a:cubicBezTo>
                <a:cubicBezTo>
                  <a:pt x="1008599" y="1071234"/>
                  <a:pt x="933005" y="1020771"/>
                  <a:pt x="848689" y="1006353"/>
                </a:cubicBezTo>
                <a:cubicBezTo>
                  <a:pt x="819615" y="1002748"/>
                  <a:pt x="802169" y="984726"/>
                  <a:pt x="805077" y="948681"/>
                </a:cubicBezTo>
                <a:cubicBezTo>
                  <a:pt x="810892" y="901822"/>
                  <a:pt x="839967" y="916240"/>
                  <a:pt x="863226" y="919844"/>
                </a:cubicBezTo>
                <a:cubicBezTo>
                  <a:pt x="877764" y="923450"/>
                  <a:pt x="892301" y="934263"/>
                  <a:pt x="906838" y="909031"/>
                </a:cubicBezTo>
                <a:cubicBezTo>
                  <a:pt x="566666" y="653113"/>
                  <a:pt x="386404" y="667532"/>
                  <a:pt x="5527" y="458471"/>
                </a:cubicBezTo>
                <a:cubicBezTo>
                  <a:pt x="89843" y="418822"/>
                  <a:pt x="150900" y="447658"/>
                  <a:pt x="209049" y="454867"/>
                </a:cubicBezTo>
                <a:cubicBezTo>
                  <a:pt x="354422" y="472890"/>
                  <a:pt x="264290" y="505329"/>
                  <a:pt x="409664" y="526956"/>
                </a:cubicBezTo>
                <a:cubicBezTo>
                  <a:pt x="479443" y="537770"/>
                  <a:pt x="543407" y="573815"/>
                  <a:pt x="621908" y="516143"/>
                </a:cubicBezTo>
                <a:cubicBezTo>
                  <a:pt x="674242" y="476494"/>
                  <a:pt x="758558" y="519747"/>
                  <a:pt x="822522" y="552188"/>
                </a:cubicBezTo>
                <a:cubicBezTo>
                  <a:pt x="874856" y="581024"/>
                  <a:pt x="927190" y="588232"/>
                  <a:pt x="996969" y="552188"/>
                </a:cubicBezTo>
                <a:cubicBezTo>
                  <a:pt x="933005" y="530562"/>
                  <a:pt x="883579" y="512539"/>
                  <a:pt x="834151" y="498120"/>
                </a:cubicBezTo>
                <a:cubicBezTo>
                  <a:pt x="793447" y="487307"/>
                  <a:pt x="770187" y="462076"/>
                  <a:pt x="773095" y="408008"/>
                </a:cubicBezTo>
                <a:cubicBezTo>
                  <a:pt x="773095" y="379172"/>
                  <a:pt x="764373" y="339523"/>
                  <a:pt x="793447" y="325106"/>
                </a:cubicBezTo>
                <a:cubicBezTo>
                  <a:pt x="816707" y="310688"/>
                  <a:pt x="848689" y="325106"/>
                  <a:pt x="860319" y="350336"/>
                </a:cubicBezTo>
                <a:cubicBezTo>
                  <a:pt x="874856" y="397195"/>
                  <a:pt x="889393" y="440449"/>
                  <a:pt x="938820" y="444054"/>
                </a:cubicBezTo>
                <a:cubicBezTo>
                  <a:pt x="1005692" y="451262"/>
                  <a:pt x="967894" y="422426"/>
                  <a:pt x="956265" y="386381"/>
                </a:cubicBezTo>
                <a:cubicBezTo>
                  <a:pt x="944635" y="346733"/>
                  <a:pt x="979525" y="335919"/>
                  <a:pt x="1002784" y="343127"/>
                </a:cubicBezTo>
                <a:cubicBezTo>
                  <a:pt x="1090008" y="375569"/>
                  <a:pt x="1180139" y="317897"/>
                  <a:pt x="1270270" y="364755"/>
                </a:cubicBezTo>
                <a:cubicBezTo>
                  <a:pt x="1247011" y="249411"/>
                  <a:pt x="1197583" y="198949"/>
                  <a:pt x="1092915" y="180926"/>
                </a:cubicBezTo>
                <a:cubicBezTo>
                  <a:pt x="1055118" y="177322"/>
                  <a:pt x="1014414" y="184530"/>
                  <a:pt x="979525" y="152090"/>
                </a:cubicBezTo>
                <a:cubicBezTo>
                  <a:pt x="959172" y="134068"/>
                  <a:pt x="938820" y="112441"/>
                  <a:pt x="953358" y="76396"/>
                </a:cubicBezTo>
                <a:cubicBezTo>
                  <a:pt x="962080" y="51165"/>
                  <a:pt x="985339" y="51165"/>
                  <a:pt x="1005692" y="58373"/>
                </a:cubicBezTo>
                <a:cubicBezTo>
                  <a:pt x="1090008" y="98023"/>
                  <a:pt x="1180139" y="108837"/>
                  <a:pt x="1267362" y="123254"/>
                </a:cubicBezTo>
                <a:cubicBezTo>
                  <a:pt x="1281900" y="126859"/>
                  <a:pt x="1296437" y="134068"/>
                  <a:pt x="1310975" y="98023"/>
                </a:cubicBezTo>
                <a:cubicBezTo>
                  <a:pt x="1260095" y="81803"/>
                  <a:pt x="1209941" y="62879"/>
                  <a:pt x="1159787" y="43505"/>
                </a:cubicBezTo>
                <a:close/>
              </a:path>
            </a:pathLst>
          </a:custGeom>
          <a:solidFill>
            <a:schemeClr val="bg2">
              <a:alpha val="50000"/>
            </a:schemeClr>
          </a:solidFill>
          <a:ln w="32707" cap="flat">
            <a:noFill/>
            <a:prstDash val="solid"/>
            <a:miter/>
          </a:ln>
        </p:spPr>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21BC8403-57B3-4846-9B6E-41791DDBD20F}"/>
              </a:ext>
            </a:extLst>
          </p:cNvPr>
          <p:cNvSpPr>
            <a:spLocks noGrp="1"/>
          </p:cNvSpPr>
          <p:nvPr>
            <p:ph type="title"/>
          </p:nvPr>
        </p:nvSpPr>
        <p:spPr>
          <a:xfrm>
            <a:off x="838201" y="643467"/>
            <a:ext cx="3888526" cy="1800526"/>
          </a:xfrm>
        </p:spPr>
        <p:txBody>
          <a:bodyPr>
            <a:normAutofit/>
          </a:bodyPr>
          <a:lstStyle/>
          <a:p>
            <a:r>
              <a:rPr lang="en-US" b="1"/>
              <a:t>Accessibility</a:t>
            </a:r>
            <a:endParaRPr lang="en-US" dirty="0"/>
          </a:p>
        </p:txBody>
      </p:sp>
      <p:sp>
        <p:nvSpPr>
          <p:cNvPr id="3" name="Content Placeholder 2">
            <a:extLst>
              <a:ext uri="{FF2B5EF4-FFF2-40B4-BE49-F238E27FC236}">
                <a16:creationId xmlns:a16="http://schemas.microsoft.com/office/drawing/2014/main" id="{696EDCAD-1E3D-C444-8587-D57CAC13CD0F}"/>
              </a:ext>
            </a:extLst>
          </p:cNvPr>
          <p:cNvSpPr>
            <a:spLocks noGrp="1"/>
          </p:cNvSpPr>
          <p:nvPr>
            <p:ph idx="1"/>
          </p:nvPr>
        </p:nvSpPr>
        <p:spPr>
          <a:xfrm>
            <a:off x="838201" y="2623381"/>
            <a:ext cx="3888528" cy="3553581"/>
          </a:xfrm>
        </p:spPr>
        <p:txBody>
          <a:bodyPr>
            <a:normAutofit/>
          </a:bodyPr>
          <a:lstStyle/>
          <a:p>
            <a:r>
              <a:rPr lang="en-US" sz="2000"/>
              <a:t>This simulation will be accessible to the general public at:</a:t>
            </a:r>
          </a:p>
          <a:p>
            <a:pPr marL="0" indent="0">
              <a:buNone/>
            </a:pPr>
            <a:r>
              <a:rPr lang="en-US" sz="2000"/>
              <a:t>https://github.com/lmarinve/mouse-fatigue-detection.git</a:t>
            </a:r>
            <a:endParaRPr lang="en-US" sz="2000" b="0">
              <a:effectLst/>
            </a:endParaRPr>
          </a:p>
          <a:p>
            <a:pPr marL="0" indent="0">
              <a:buNone/>
            </a:pPr>
            <a:br>
              <a:rPr lang="en-US" sz="2000"/>
            </a:br>
            <a:endParaRPr lang="en-US" sz="2000"/>
          </a:p>
        </p:txBody>
      </p:sp>
      <p:pic>
        <p:nvPicPr>
          <p:cNvPr id="3074" name="Picture 2">
            <a:extLst>
              <a:ext uri="{FF2B5EF4-FFF2-40B4-BE49-F238E27FC236}">
                <a16:creationId xmlns:a16="http://schemas.microsoft.com/office/drawing/2014/main" id="{E4A0906E-E73E-FE44-8CA4-F4B35A39E8F4}"/>
              </a:ext>
            </a:extLst>
          </p:cNvPr>
          <p:cNvPicPr>
            <a:picLocks noChangeAspect="1" noChangeArrowheads="1"/>
          </p:cNvPicPr>
          <p:nvPr/>
        </p:nvPicPr>
        <p:blipFill>
          <a:blip r:embed="rId2">
            <a:extLst>
              <a:ext uri="{28A0092B-C50C-407E-A947-70E740481C1C}">
                <a14:useLocalDpi xmlns:a14="http://schemas.microsoft.com/office/drawing/2010/main" val="0"/>
              </a:ext>
            </a:extLst>
          </a:blip>
          <a:stretch>
            <a:fillRect/>
          </a:stretch>
        </p:blipFill>
        <p:spPr bwMode="auto">
          <a:xfrm>
            <a:off x="6800986" y="1288973"/>
            <a:ext cx="4747547" cy="43083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3334050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86A4AD-BBDC-3D4B-9FDA-28ECC6B930C8}"/>
              </a:ext>
            </a:extLst>
          </p:cNvPr>
          <p:cNvSpPr>
            <a:spLocks noGrp="1"/>
          </p:cNvSpPr>
          <p:nvPr>
            <p:ph type="title"/>
          </p:nvPr>
        </p:nvSpPr>
        <p:spPr/>
        <p:txBody>
          <a:bodyPr/>
          <a:lstStyle/>
          <a:p>
            <a:r>
              <a:rPr lang="en-US" dirty="0"/>
              <a:t>Citation</a:t>
            </a:r>
          </a:p>
        </p:txBody>
      </p:sp>
      <p:sp>
        <p:nvSpPr>
          <p:cNvPr id="3" name="Content Placeholder 2">
            <a:extLst>
              <a:ext uri="{FF2B5EF4-FFF2-40B4-BE49-F238E27FC236}">
                <a16:creationId xmlns:a16="http://schemas.microsoft.com/office/drawing/2014/main" id="{68A563C8-BD77-BB4B-AA2B-DD6DECF87995}"/>
              </a:ext>
            </a:extLst>
          </p:cNvPr>
          <p:cNvSpPr>
            <a:spLocks noGrp="1"/>
          </p:cNvSpPr>
          <p:nvPr>
            <p:ph idx="1"/>
          </p:nvPr>
        </p:nvSpPr>
        <p:spPr/>
        <p:txBody>
          <a:bodyPr>
            <a:normAutofit fontScale="70000" lnSpcReduction="20000"/>
          </a:bodyPr>
          <a:lstStyle/>
          <a:p>
            <a:pPr fontAlgn="base"/>
            <a:r>
              <a:rPr lang="en-US" dirty="0">
                <a:hlinkClick r:id="rId2">
                  <a:extLst>
                    <a:ext uri="{A12FA001-AC4F-418D-AE19-62706E023703}">
                      <ahyp:hlinkClr xmlns:ahyp="http://schemas.microsoft.com/office/drawing/2018/hyperlinkcolor" val="tx"/>
                    </a:ext>
                  </a:extLst>
                </a:hlinkClick>
              </a:rPr>
              <a:t>Arduino IDE, </a:t>
            </a:r>
            <a:r>
              <a:rPr lang="en-US" u="sng" dirty="0">
                <a:hlinkClick r:id="rId3"/>
              </a:rPr>
              <a:t>https://www.arduino.cc/en/software</a:t>
            </a:r>
            <a:endParaRPr lang="en-US" dirty="0">
              <a:hlinkClick r:id="rId2">
                <a:extLst>
                  <a:ext uri="{A12FA001-AC4F-418D-AE19-62706E023703}">
                    <ahyp:hlinkClr xmlns:ahyp="http://schemas.microsoft.com/office/drawing/2018/hyperlinkcolor" val="tx"/>
                  </a:ext>
                </a:extLst>
              </a:hlinkClick>
            </a:endParaRPr>
          </a:p>
          <a:p>
            <a:pPr fontAlgn="base"/>
            <a:r>
              <a:rPr lang="en-US" dirty="0">
                <a:hlinkClick r:id="rId2">
                  <a:extLst>
                    <a:ext uri="{A12FA001-AC4F-418D-AE19-62706E023703}">
                      <ahyp:hlinkClr xmlns:ahyp="http://schemas.microsoft.com/office/drawing/2018/hyperlinkcolor" val="tx"/>
                    </a:ext>
                  </a:extLst>
                </a:hlinkClick>
              </a:rPr>
              <a:t>Getting Started with TinyMl</a:t>
            </a:r>
            <a:r>
              <a:rPr lang="en-US" dirty="0">
                <a:hlinkClick r:id="rId2"/>
              </a:rPr>
              <a:t>, wiki.seeedstudio.com/Wio-Terminal-TinyML-Kit-Course/</a:t>
            </a:r>
            <a:endParaRPr lang="en-US" dirty="0"/>
          </a:p>
          <a:p>
            <a:pPr fontAlgn="base"/>
            <a:r>
              <a:rPr lang="en-US" dirty="0"/>
              <a:t>Get started with microcontrollers, </a:t>
            </a:r>
            <a:r>
              <a:rPr lang="en-US" dirty="0">
                <a:hlinkClick r:id="rId4"/>
              </a:rPr>
              <a:t>www.tensorflow.org/lite/microcontrollers/get_started_low_level</a:t>
            </a:r>
            <a:endParaRPr lang="en-US" dirty="0"/>
          </a:p>
          <a:p>
            <a:pPr fontAlgn="base"/>
            <a:r>
              <a:rPr lang="en-US" dirty="0"/>
              <a:t>Grove - GSR Sensor, </a:t>
            </a:r>
            <a:r>
              <a:rPr lang="en-US" dirty="0" err="1"/>
              <a:t>wiki.seeedstudio.com</a:t>
            </a:r>
            <a:r>
              <a:rPr lang="en-US" dirty="0"/>
              <a:t>/Grove-</a:t>
            </a:r>
            <a:r>
              <a:rPr lang="en-US" dirty="0" err="1"/>
              <a:t>GSR_Sensor</a:t>
            </a:r>
            <a:r>
              <a:rPr lang="en-US" dirty="0"/>
              <a:t>/</a:t>
            </a:r>
          </a:p>
          <a:p>
            <a:pPr fontAlgn="base"/>
            <a:r>
              <a:rPr lang="en-US" dirty="0"/>
              <a:t>Intro to </a:t>
            </a:r>
            <a:r>
              <a:rPr lang="en-US" dirty="0" err="1"/>
              <a:t>TinyML</a:t>
            </a:r>
            <a:r>
              <a:rPr lang="en-US" dirty="0"/>
              <a:t> Part 1: Training a Model for Arduino in TensorFlow </a:t>
            </a:r>
            <a:r>
              <a:rPr lang="en-US" dirty="0">
                <a:hlinkClick r:id="rId2"/>
              </a:rPr>
              <a:t>www.digikey.com/en/maker/projects/intro-to-tinyml-part-1-training-a-model-for-arduino-in-tensorflow/8f1fc8c0b83d417ab521c48864d2a8ec</a:t>
            </a:r>
            <a:endParaRPr lang="en-US" dirty="0"/>
          </a:p>
          <a:p>
            <a:pPr fontAlgn="base"/>
            <a:r>
              <a:rPr lang="en-US" dirty="0"/>
              <a:t>TensorFlow Lite for Microcontrollers, </a:t>
            </a:r>
            <a:r>
              <a:rPr lang="en-US" dirty="0">
                <a:hlinkClick r:id="rId5"/>
              </a:rPr>
              <a:t>www.tensorflow.org/lite/microcontrollers</a:t>
            </a:r>
            <a:endParaRPr lang="en-US" dirty="0"/>
          </a:p>
          <a:p>
            <a:pPr fontAlgn="base"/>
            <a:r>
              <a:rPr lang="en-US" dirty="0"/>
              <a:t>TensorFlow Lite converter, </a:t>
            </a:r>
            <a:r>
              <a:rPr lang="en-US" dirty="0">
                <a:hlinkClick r:id="rId6"/>
              </a:rPr>
              <a:t>www.tensorflow.org/lite/convert</a:t>
            </a:r>
            <a:endParaRPr lang="en-US" dirty="0"/>
          </a:p>
          <a:p>
            <a:pPr fontAlgn="base"/>
            <a:r>
              <a:rPr lang="en-US" dirty="0"/>
              <a:t>Machine Learning vs Neural Networks: Why It's Not One or the Other</a:t>
            </a:r>
          </a:p>
          <a:p>
            <a:pPr fontAlgn="base"/>
            <a:r>
              <a:rPr lang="en-US" dirty="0" err="1"/>
              <a:t>www.verypossible.com</a:t>
            </a:r>
            <a:r>
              <a:rPr lang="en-US" dirty="0"/>
              <a:t>/insights/machine-learning-vs.-neural-networks#:~:text=Strictly%20speaking%2C%20a%20neural%20network,usually%20used%20in%20supervised%20learning.</a:t>
            </a:r>
          </a:p>
          <a:p>
            <a:pPr fontAlgn="base"/>
            <a:endParaRPr lang="en-US" dirty="0"/>
          </a:p>
          <a:p>
            <a:pPr fontAlgn="base"/>
            <a:endParaRPr lang="en-US" dirty="0"/>
          </a:p>
          <a:p>
            <a:pPr marL="0" indent="0">
              <a:buNone/>
            </a:pPr>
            <a:endParaRPr lang="en-US" dirty="0"/>
          </a:p>
        </p:txBody>
      </p:sp>
    </p:spTree>
    <p:extLst>
      <p:ext uri="{BB962C8B-B14F-4D97-AF65-F5344CB8AC3E}">
        <p14:creationId xmlns:p14="http://schemas.microsoft.com/office/powerpoint/2010/main" val="12659294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5E213A-7C23-DF4A-8752-0C0B5B504F0D}"/>
              </a:ext>
            </a:extLst>
          </p:cNvPr>
          <p:cNvSpPr>
            <a:spLocks noGrp="1"/>
          </p:cNvSpPr>
          <p:nvPr>
            <p:ph type="title"/>
          </p:nvPr>
        </p:nvSpPr>
        <p:spPr/>
        <p:txBody>
          <a:bodyPr/>
          <a:lstStyle/>
          <a:p>
            <a:pPr algn="ctr"/>
            <a:r>
              <a:rPr lang="en-US" b="1" dirty="0"/>
              <a:t>What is this Project about?</a:t>
            </a:r>
            <a:endParaRPr lang="en-US" dirty="0"/>
          </a:p>
        </p:txBody>
      </p:sp>
      <p:sp>
        <p:nvSpPr>
          <p:cNvPr id="3" name="Content Placeholder 2">
            <a:extLst>
              <a:ext uri="{FF2B5EF4-FFF2-40B4-BE49-F238E27FC236}">
                <a16:creationId xmlns:a16="http://schemas.microsoft.com/office/drawing/2014/main" id="{6E5DF687-A628-1E48-B4AC-3D1C8DE5634D}"/>
              </a:ext>
            </a:extLst>
          </p:cNvPr>
          <p:cNvSpPr>
            <a:spLocks noGrp="1"/>
          </p:cNvSpPr>
          <p:nvPr>
            <p:ph idx="1"/>
          </p:nvPr>
        </p:nvSpPr>
        <p:spPr>
          <a:xfrm>
            <a:off x="838200" y="1387366"/>
            <a:ext cx="10515600" cy="5105509"/>
          </a:xfrm>
        </p:spPr>
        <p:txBody>
          <a:bodyPr>
            <a:normAutofit fontScale="92500" lnSpcReduction="10000"/>
          </a:bodyPr>
          <a:lstStyle/>
          <a:p>
            <a:r>
              <a:rPr lang="en-US" dirty="0"/>
              <a:t>After training and testing the neural network model:</a:t>
            </a:r>
            <a:endParaRPr lang="en-US" b="0" dirty="0">
              <a:effectLst/>
            </a:endParaRPr>
          </a:p>
          <a:p>
            <a:r>
              <a:rPr lang="en-US" dirty="0"/>
              <a:t>We converted it from a TensorFlow </a:t>
            </a:r>
            <a:r>
              <a:rPr lang="en-US" dirty="0" err="1"/>
              <a:t>Keras</a:t>
            </a:r>
            <a:r>
              <a:rPr lang="en-US" dirty="0"/>
              <a:t> H5 model to a C array (.h file) to execute the model on </a:t>
            </a:r>
            <a:r>
              <a:rPr lang="en-US" dirty="0" err="1"/>
              <a:t>Wio</a:t>
            </a:r>
            <a:r>
              <a:rPr lang="en-US" dirty="0"/>
              <a:t> Terminal. Therefore, the device is capable of detecting precise forearm muscle soreness levels (classes) by running the model independently.</a:t>
            </a:r>
            <a:endParaRPr lang="en-US" b="0" dirty="0">
              <a:effectLst/>
            </a:endParaRPr>
          </a:p>
          <a:p>
            <a:r>
              <a:rPr lang="en-US" dirty="0"/>
              <a:t>After scaling (normalizing) and preprocessing inputs, We obtained two input variables and one label for each data record in the data set.</a:t>
            </a:r>
          </a:p>
          <a:p>
            <a:pPr marL="0" indent="0">
              <a:buNone/>
            </a:pPr>
            <a:r>
              <a:rPr lang="en-US" dirty="0"/>
              <a:t>	GSR,EMG and Soreness Level</a:t>
            </a:r>
            <a:endParaRPr lang="en-US" b="0" dirty="0">
              <a:effectLst/>
            </a:endParaRPr>
          </a:p>
          <a:p>
            <a:r>
              <a:rPr lang="en-US" dirty="0"/>
              <a:t>Then, We built an artificial neural network model with TensorFlow and trained it with the training data set to acquire the best results and predictions possible.</a:t>
            </a:r>
          </a:p>
          <a:p>
            <a:r>
              <a:rPr lang="en-US" b="1" dirty="0">
                <a:solidFill>
                  <a:srgbClr val="FF0000"/>
                </a:solidFill>
              </a:rPr>
              <a:t>Focus on Supervised Learning a model uses the input to generate the appropriate output (the model sees the labels in training). </a:t>
            </a:r>
            <a:endParaRPr lang="en-US" dirty="0">
              <a:solidFill>
                <a:srgbClr val="FF0000"/>
              </a:solidFill>
            </a:endParaRPr>
          </a:p>
        </p:txBody>
      </p:sp>
    </p:spTree>
    <p:extLst>
      <p:ext uri="{BB962C8B-B14F-4D97-AF65-F5344CB8AC3E}">
        <p14:creationId xmlns:p14="http://schemas.microsoft.com/office/powerpoint/2010/main" val="24631153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1A259E-A62C-E549-A94A-F6AE25DFD823}"/>
              </a:ext>
            </a:extLst>
          </p:cNvPr>
          <p:cNvSpPr>
            <a:spLocks noGrp="1"/>
          </p:cNvSpPr>
          <p:nvPr>
            <p:ph type="title"/>
          </p:nvPr>
        </p:nvSpPr>
        <p:spPr/>
        <p:txBody>
          <a:bodyPr>
            <a:normAutofit fontScale="90000"/>
          </a:bodyPr>
          <a:lstStyle/>
          <a:p>
            <a:r>
              <a:rPr lang="en-US" sz="2700" dirty="0"/>
              <a:t>WIO Terminal: </a:t>
            </a:r>
            <a:r>
              <a:rPr lang="en-US" sz="2700" u="sng" dirty="0">
                <a:hlinkClick r:id="rId2"/>
              </a:rPr>
              <a:t>https://wiki.seeedstudio.com/Wio-Terminal-Getting-Started/</a:t>
            </a:r>
            <a:br>
              <a:rPr lang="en-US" b="0" dirty="0">
                <a:effectLst/>
              </a:rPr>
            </a:br>
            <a:br>
              <a:rPr lang="en-US" dirty="0"/>
            </a:br>
            <a:endParaRPr lang="en-US" dirty="0"/>
          </a:p>
        </p:txBody>
      </p:sp>
      <p:pic>
        <p:nvPicPr>
          <p:cNvPr id="1028" name="Picture 4">
            <a:extLst>
              <a:ext uri="{FF2B5EF4-FFF2-40B4-BE49-F238E27FC236}">
                <a16:creationId xmlns:a16="http://schemas.microsoft.com/office/drawing/2014/main" id="{C5DAABFE-2B53-DC44-BFA7-5EC36392EE8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3037490" y="981718"/>
            <a:ext cx="5262232" cy="51952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169602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E8C805-E59C-974A-9BE6-61131D593857}"/>
              </a:ext>
            </a:extLst>
          </p:cNvPr>
          <p:cNvSpPr>
            <a:spLocks noGrp="1"/>
          </p:cNvSpPr>
          <p:nvPr>
            <p:ph type="title"/>
          </p:nvPr>
        </p:nvSpPr>
        <p:spPr/>
        <p:txBody>
          <a:bodyPr/>
          <a:lstStyle/>
          <a:p>
            <a:r>
              <a:rPr lang="en-US" dirty="0"/>
              <a:t>How to connect Galvanic skin response GSR sensor to WIO terminal</a:t>
            </a:r>
          </a:p>
        </p:txBody>
      </p:sp>
      <p:pic>
        <p:nvPicPr>
          <p:cNvPr id="4" name="Content Placeholder 3">
            <a:extLst>
              <a:ext uri="{FF2B5EF4-FFF2-40B4-BE49-F238E27FC236}">
                <a16:creationId xmlns:a16="http://schemas.microsoft.com/office/drawing/2014/main" id="{89AB0056-0708-CC4E-9832-D5F44CE676FB}"/>
              </a:ext>
            </a:extLst>
          </p:cNvPr>
          <p:cNvPicPr>
            <a:picLocks noGrp="1" noChangeAspect="1"/>
          </p:cNvPicPr>
          <p:nvPr>
            <p:ph idx="1"/>
          </p:nvPr>
        </p:nvPicPr>
        <p:blipFill>
          <a:blip r:embed="rId2"/>
          <a:stretch>
            <a:fillRect/>
          </a:stretch>
        </p:blipFill>
        <p:spPr>
          <a:xfrm>
            <a:off x="2974428" y="1920245"/>
            <a:ext cx="6858944" cy="4572629"/>
          </a:xfrm>
          <a:prstGeom prst="rect">
            <a:avLst/>
          </a:prstGeom>
        </p:spPr>
      </p:pic>
    </p:spTree>
    <p:extLst>
      <p:ext uri="{BB962C8B-B14F-4D97-AF65-F5344CB8AC3E}">
        <p14:creationId xmlns:p14="http://schemas.microsoft.com/office/powerpoint/2010/main" val="12957189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77D11-0003-2542-A605-3D988C63E9B6}"/>
              </a:ext>
            </a:extLst>
          </p:cNvPr>
          <p:cNvSpPr>
            <a:spLocks noGrp="1"/>
          </p:cNvSpPr>
          <p:nvPr>
            <p:ph type="title"/>
          </p:nvPr>
        </p:nvSpPr>
        <p:spPr/>
        <p:txBody>
          <a:bodyPr>
            <a:normAutofit fontScale="90000"/>
          </a:bodyPr>
          <a:lstStyle/>
          <a:p>
            <a:r>
              <a:rPr lang="en-US" dirty="0"/>
              <a:t>Finally, tack the three electrodes to your muscle, and keep a distance between each electrode.</a:t>
            </a:r>
          </a:p>
        </p:txBody>
      </p:sp>
      <p:pic>
        <p:nvPicPr>
          <p:cNvPr id="2050" name="Picture 2">
            <a:extLst>
              <a:ext uri="{FF2B5EF4-FFF2-40B4-BE49-F238E27FC236}">
                <a16:creationId xmlns:a16="http://schemas.microsoft.com/office/drawing/2014/main" id="{E2F200D8-1CDC-0341-8CFB-90AF0892CDA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197100" y="1994694"/>
            <a:ext cx="7797800" cy="4013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984065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95872C-CF8B-9144-9DB4-C339C05F25DD}"/>
              </a:ext>
            </a:extLst>
          </p:cNvPr>
          <p:cNvSpPr>
            <a:spLocks noGrp="1"/>
          </p:cNvSpPr>
          <p:nvPr>
            <p:ph type="title"/>
          </p:nvPr>
        </p:nvSpPr>
        <p:spPr/>
        <p:txBody>
          <a:bodyPr/>
          <a:lstStyle/>
          <a:p>
            <a:pPr algn="ctr"/>
            <a:r>
              <a:rPr lang="en-US" dirty="0"/>
              <a:t>Arduino IDE 1.8.19</a:t>
            </a:r>
          </a:p>
        </p:txBody>
      </p:sp>
      <p:sp>
        <p:nvSpPr>
          <p:cNvPr id="3" name="Content Placeholder 2">
            <a:extLst>
              <a:ext uri="{FF2B5EF4-FFF2-40B4-BE49-F238E27FC236}">
                <a16:creationId xmlns:a16="http://schemas.microsoft.com/office/drawing/2014/main" id="{66307AC7-7156-3A49-9085-A64F55CAC0EF}"/>
              </a:ext>
            </a:extLst>
          </p:cNvPr>
          <p:cNvSpPr>
            <a:spLocks noGrp="1"/>
          </p:cNvSpPr>
          <p:nvPr>
            <p:ph idx="1"/>
          </p:nvPr>
        </p:nvSpPr>
        <p:spPr/>
        <p:txBody>
          <a:bodyPr>
            <a:normAutofit fontScale="77500" lnSpcReduction="20000"/>
          </a:bodyPr>
          <a:lstStyle/>
          <a:p>
            <a:r>
              <a:rPr lang="en-US" dirty="0"/>
              <a:t>Download the Arduino IDE to your computer from here: </a:t>
            </a:r>
            <a:r>
              <a:rPr lang="en-US" u="sng" dirty="0">
                <a:hlinkClick r:id="rId2"/>
              </a:rPr>
              <a:t>https://www.arduino.cc/en/software</a:t>
            </a:r>
            <a:endParaRPr lang="en-US" u="sng" dirty="0"/>
          </a:p>
          <a:p>
            <a:r>
              <a:rPr lang="en-US" dirty="0"/>
              <a:t>Launch the Arduino application and connect the WIO Terminal to USB:</a:t>
            </a:r>
            <a:endParaRPr lang="en-US" b="0" dirty="0">
              <a:effectLst/>
            </a:endParaRPr>
          </a:p>
          <a:p>
            <a:r>
              <a:rPr lang="en-US" dirty="0"/>
              <a:t>Double-click the Arduino IDE application you have previously downloaded.</a:t>
            </a:r>
            <a:endParaRPr lang="en-US" b="0" dirty="0">
              <a:effectLst/>
            </a:endParaRPr>
          </a:p>
          <a:p>
            <a:br>
              <a:rPr lang="en-US" b="0" dirty="0">
                <a:effectLst/>
              </a:rPr>
            </a:br>
            <a:r>
              <a:rPr lang="en-US" dirty="0"/>
              <a:t>Add WIO Terminal Board Library</a:t>
            </a:r>
            <a:endParaRPr lang="en-US" b="0" dirty="0">
              <a:effectLst/>
            </a:endParaRPr>
          </a:p>
          <a:p>
            <a:br>
              <a:rPr lang="en-US" b="0" dirty="0">
                <a:effectLst/>
              </a:rPr>
            </a:br>
            <a:r>
              <a:rPr lang="en-US" dirty="0"/>
              <a:t>Go to Arduino File  | Preferences </a:t>
            </a:r>
            <a:endParaRPr lang="en-US" b="0" dirty="0">
              <a:effectLst/>
            </a:endParaRPr>
          </a:p>
          <a:p>
            <a:br>
              <a:rPr lang="en-US" b="0" dirty="0">
                <a:effectLst/>
              </a:rPr>
            </a:br>
            <a:r>
              <a:rPr lang="en-US" dirty="0"/>
              <a:t>Add Additional Boards Manager URL:</a:t>
            </a:r>
            <a:endParaRPr lang="en-US" b="0" dirty="0">
              <a:effectLst/>
            </a:endParaRPr>
          </a:p>
          <a:p>
            <a:br>
              <a:rPr lang="en-US" b="0" dirty="0">
                <a:effectLst/>
              </a:rPr>
            </a:br>
            <a:r>
              <a:rPr lang="en-US" u="sng" dirty="0">
                <a:hlinkClick r:id="rId3"/>
              </a:rPr>
              <a:t>https://files.seeedstudio.com/arduino/package_seeeduino_boards_index.json</a:t>
            </a:r>
            <a:endParaRPr lang="en-US" b="0" dirty="0">
              <a:effectLst/>
            </a:endParaRPr>
          </a:p>
          <a:p>
            <a:br>
              <a:rPr lang="en-US" dirty="0"/>
            </a:br>
            <a:endParaRPr lang="en-US" dirty="0"/>
          </a:p>
        </p:txBody>
      </p:sp>
    </p:spTree>
    <p:extLst>
      <p:ext uri="{BB962C8B-B14F-4D97-AF65-F5344CB8AC3E}">
        <p14:creationId xmlns:p14="http://schemas.microsoft.com/office/powerpoint/2010/main" val="278677430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226</TotalTime>
  <Words>2668</Words>
  <Application>Microsoft Macintosh PowerPoint</Application>
  <PresentationFormat>Widescreen</PresentationFormat>
  <Paragraphs>164</Paragraphs>
  <Slides>41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41</vt:i4>
      </vt:variant>
    </vt:vector>
  </HeadingPairs>
  <TitlesOfParts>
    <vt:vector size="45" baseType="lpstr">
      <vt:lpstr>Arial</vt:lpstr>
      <vt:lpstr>Calibri</vt:lpstr>
      <vt:lpstr>Calibri Light</vt:lpstr>
      <vt:lpstr>Office Theme</vt:lpstr>
      <vt:lpstr>Mouse fatigue detection training a Neural Network for Arduino in TensorFlow</vt:lpstr>
      <vt:lpstr>Introduction</vt:lpstr>
      <vt:lpstr>Introduction</vt:lpstr>
      <vt:lpstr>What is this Project about?</vt:lpstr>
      <vt:lpstr>What is this Project about?</vt:lpstr>
      <vt:lpstr>WIO Terminal: https://wiki.seeedstudio.com/Wio-Terminal-Getting-Started/  </vt:lpstr>
      <vt:lpstr>How to connect Galvanic skin response GSR sensor to WIO terminal</vt:lpstr>
      <vt:lpstr>Finally, tack the three electrodes to your muscle, and keep a distance between each electrode.</vt:lpstr>
      <vt:lpstr>Arduino IDE 1.8.19</vt:lpstr>
      <vt:lpstr>Add Additional Boards Manager URL:</vt:lpstr>
      <vt:lpstr>Set up the Seeed SAMD Arduino Core</vt:lpstr>
      <vt:lpstr>Check the Installed Seeed SAMD Boards </vt:lpstr>
      <vt:lpstr>Selecting board and port</vt:lpstr>
      <vt:lpstr>Installing the SD Card library for Wio Terminal</vt:lpstr>
      <vt:lpstr> Installing the File System Library </vt:lpstr>
      <vt:lpstr>Check on sketch | Library Manager | Search for seeed_FS</vt:lpstr>
      <vt:lpstr>Install the Dependent SFUD Libraries</vt:lpstr>
      <vt:lpstr>Install Seeed_Arduino_Linechart and TFT LCD Library Separately</vt:lpstr>
      <vt:lpstr>Install the project</vt:lpstr>
      <vt:lpstr>Uploading the program to the WIO Terminal</vt:lpstr>
      <vt:lpstr>The device displays real-time GSR and EMG measurements as line charts on the TFT screen</vt:lpstr>
      <vt:lpstr>The device displays real-time GSR and EMG measurements as line charts on the TFT screen</vt:lpstr>
      <vt:lpstr>The device displays real-time GSR and EMG measurements as line charts on the TFT screen</vt:lpstr>
      <vt:lpstr>After logging the collected forearm muscle soreness data in a CSV file on the SD card</vt:lpstr>
      <vt:lpstr>Run the Python Application</vt:lpstr>
      <vt:lpstr>Visualizing the forearm muscle soreness data set </vt:lpstr>
      <vt:lpstr>Assigning labels and scaling (normalizing) data records to create inputs</vt:lpstr>
      <vt:lpstr>Training the model (ANN) on muscle soreness levels (classes)</vt:lpstr>
      <vt:lpstr>Accuracy of the neural network model was between 0.83 and 0.88.</vt:lpstr>
      <vt:lpstr>Evaluating the model accuracy and converting the model to a C array</vt:lpstr>
      <vt:lpstr>Saved it as a TensorFlow Keras H5 model </vt:lpstr>
      <vt:lpstr>Convert TF model</vt:lpstr>
      <vt:lpstr>Setting up the model on Wio Terminal </vt:lpstr>
      <vt:lpstr>Arduino Tensorflow Lite</vt:lpstr>
      <vt:lpstr>Import the neural network model modified as a C array (mouse_fatigue_level.h) to run inferences.</vt:lpstr>
      <vt:lpstr>Running the model on Wio Terminal to make predictions on muscle soreness levels</vt:lpstr>
      <vt:lpstr>The device displays real-time GSR and EMG measurements as line charts on the TFT screen</vt:lpstr>
      <vt:lpstr>Predicting forearm muscle soreness levels (classes)</vt:lpstr>
      <vt:lpstr>Conclusion</vt:lpstr>
      <vt:lpstr>Accessibility</vt:lpstr>
      <vt:lpstr>Citation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Luis.Marin011</dc:creator>
  <cp:lastModifiedBy>Luis.Marin011</cp:lastModifiedBy>
  <cp:revision>20</cp:revision>
  <dcterms:created xsi:type="dcterms:W3CDTF">2022-04-11T01:15:36Z</dcterms:created>
  <dcterms:modified xsi:type="dcterms:W3CDTF">2022-04-11T05:04:51Z</dcterms:modified>
</cp:coreProperties>
</file>

<file path=docProps/thumbnail.jpeg>
</file>